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63" r:id="rId5"/>
    <p:sldId id="262" r:id="rId6"/>
    <p:sldId id="265" r:id="rId7"/>
    <p:sldId id="264" r:id="rId8"/>
    <p:sldId id="266" r:id="rId9"/>
    <p:sldId id="267" r:id="rId10"/>
    <p:sldId id="268" r:id="rId11"/>
    <p:sldId id="269" r:id="rId12"/>
    <p:sldId id="270" r:id="rId13"/>
    <p:sldId id="271" r:id="rId14"/>
    <p:sldId id="272" r:id="rId15"/>
    <p:sldId id="283" r:id="rId16"/>
    <p:sldId id="273" r:id="rId17"/>
    <p:sldId id="274" r:id="rId18"/>
    <p:sldId id="275" r:id="rId19"/>
    <p:sldId id="276" r:id="rId20"/>
    <p:sldId id="307" r:id="rId21"/>
    <p:sldId id="278" r:id="rId22"/>
    <p:sldId id="279" r:id="rId23"/>
    <p:sldId id="280" r:id="rId24"/>
    <p:sldId id="282" r:id="rId25"/>
    <p:sldId id="284" r:id="rId26"/>
    <p:sldId id="285" r:id="rId27"/>
    <p:sldId id="286" r:id="rId28"/>
    <p:sldId id="291" r:id="rId29"/>
    <p:sldId id="287" r:id="rId30"/>
    <p:sldId id="288" r:id="rId31"/>
    <p:sldId id="289" r:id="rId32"/>
    <p:sldId id="292" r:id="rId33"/>
    <p:sldId id="257" r:id="rId34"/>
    <p:sldId id="294" r:id="rId35"/>
    <p:sldId id="296" r:id="rId36"/>
    <p:sldId id="295" r:id="rId37"/>
    <p:sldId id="297" r:id="rId38"/>
    <p:sldId id="298" r:id="rId39"/>
    <p:sldId id="293" r:id="rId40"/>
    <p:sldId id="299" r:id="rId41"/>
    <p:sldId id="290" r:id="rId42"/>
    <p:sldId id="300" r:id="rId43"/>
    <p:sldId id="301" r:id="rId44"/>
    <p:sldId id="304" r:id="rId45"/>
    <p:sldId id="305" r:id="rId46"/>
    <p:sldId id="302" r:id="rId47"/>
    <p:sldId id="306" r:id="rId48"/>
    <p:sldId id="303" r:id="rId4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69" d="100"/>
          <a:sy n="69" d="100"/>
        </p:scale>
        <p:origin x="1356"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21/03/2017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878855"/>
            <a:ext cx="7772400" cy="1470025"/>
          </a:xfrm>
          <a:scene3d>
            <a:camera prst="orthographicFront"/>
            <a:lightRig rig="threePt" dir="t"/>
          </a:scene3d>
          <a:sp3d>
            <a:bevelT w="165100" prst="coolSlant"/>
          </a:sp3d>
        </p:spPr>
        <p:style>
          <a:lnRef idx="2">
            <a:schemeClr val="accent5">
              <a:shade val="50000"/>
            </a:schemeClr>
          </a:lnRef>
          <a:fillRef idx="1">
            <a:schemeClr val="accent5"/>
          </a:fillRef>
          <a:effectRef idx="0">
            <a:schemeClr val="accent5"/>
          </a:effectRef>
          <a:fontRef idx="minor">
            <a:schemeClr val="lt1"/>
          </a:fontRef>
        </p:style>
        <p:txBody>
          <a:bodyPr>
            <a:normAutofit/>
          </a:bodyPr>
          <a:lstStyle/>
          <a:p>
            <a:r>
              <a:rPr lang="es-CO" sz="5400" b="1" dirty="0">
                <a:latin typeface="Bernard MT Condensed" panose="02050806060905020404" pitchFamily="18" charset="0"/>
              </a:rPr>
              <a:t>LUCHAR CONTRA LA CODICIA</a:t>
            </a:r>
          </a:p>
        </p:txBody>
      </p:sp>
      <p:pic>
        <p:nvPicPr>
          <p:cNvPr id="4" name="Imagen 3"/>
          <p:cNvPicPr>
            <a:picLocks noChangeAspect="1"/>
          </p:cNvPicPr>
          <p:nvPr/>
        </p:nvPicPr>
        <p:blipFill>
          <a:blip r:embed="rId2"/>
          <a:stretch>
            <a:fillRect/>
          </a:stretch>
        </p:blipFill>
        <p:spPr>
          <a:xfrm>
            <a:off x="2174032" y="2564905"/>
            <a:ext cx="4846240" cy="3096344"/>
          </a:xfrm>
          <a:prstGeom prst="rect">
            <a:avLst/>
          </a:prstGeom>
          <a:scene3d>
            <a:camera prst="orthographicFront"/>
            <a:lightRig rig="threePt" dir="t"/>
          </a:scene3d>
          <a:sp3d>
            <a:bevelT prst="slope"/>
          </a:sp3d>
        </p:spPr>
      </p:pic>
      <p:sp>
        <p:nvSpPr>
          <p:cNvPr id="5" name="Medio marco 4"/>
          <p:cNvSpPr/>
          <p:nvPr/>
        </p:nvSpPr>
        <p:spPr>
          <a:xfrm rot="16200000">
            <a:off x="2674640" y="4360759"/>
            <a:ext cx="770384" cy="2880320"/>
          </a:xfrm>
          <a:prstGeom prst="halfFram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8" name="Medio marco 7"/>
          <p:cNvSpPr/>
          <p:nvPr/>
        </p:nvSpPr>
        <p:spPr>
          <a:xfrm rot="10800000">
            <a:off x="4670953" y="5402713"/>
            <a:ext cx="2903678" cy="857140"/>
          </a:xfrm>
          <a:prstGeom prst="halfFrame">
            <a:avLst/>
          </a:prstGeom>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extLst>
      <p:ext uri="{BB962C8B-B14F-4D97-AF65-F5344CB8AC3E}">
        <p14:creationId xmlns:p14="http://schemas.microsoft.com/office/powerpoint/2010/main" val="338446717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normAutofit/>
          </a:bodyPr>
          <a:lstStyle/>
          <a:p>
            <a:r>
              <a:rPr lang="es-CO" sz="6000" i="1" dirty="0"/>
              <a:t>¿Qué es la codicia?</a:t>
            </a:r>
          </a:p>
        </p:txBody>
      </p:sp>
      <p:sp>
        <p:nvSpPr>
          <p:cNvPr id="3" name="Marcador de contenido 2"/>
          <p:cNvSpPr>
            <a:spLocks noGrp="1"/>
          </p:cNvSpPr>
          <p:nvPr>
            <p:ph idx="1"/>
          </p:nvPr>
        </p:nvSpPr>
        <p:spPr/>
        <p:txBody>
          <a:bodyPr>
            <a:normAutofit/>
          </a:bodyPr>
          <a:lstStyle/>
          <a:p>
            <a:r>
              <a:rPr lang="es-CO" dirty="0"/>
              <a:t>1. </a:t>
            </a:r>
            <a:r>
              <a:rPr lang="es-CO" dirty="0">
                <a:latin typeface="Bodoni MT Condensed" panose="02070606080606020203" pitchFamily="18" charset="0"/>
              </a:rPr>
              <a:t>Ansia de riquezas la codicia le producía un ansia frenética por arrebatárselo todo. ambición, avaricia, avidez. </a:t>
            </a:r>
          </a:p>
          <a:p>
            <a:endParaRPr lang="es-CO" dirty="0"/>
          </a:p>
          <a:p>
            <a:r>
              <a:rPr lang="es-CO" dirty="0"/>
              <a:t>2. </a:t>
            </a:r>
            <a:r>
              <a:rPr lang="es-CO" dirty="0">
                <a:latin typeface="Bodoni MT Condensed" panose="02070606080606020203" pitchFamily="18" charset="0"/>
              </a:rPr>
              <a:t>Deseo vehemente de algún bien material o espiritual codicia de poder. ansia, avidez, deseo. </a:t>
            </a:r>
          </a:p>
          <a:p>
            <a:endParaRPr lang="es-CO" dirty="0"/>
          </a:p>
          <a:p>
            <a:r>
              <a:rPr lang="es-CO" dirty="0"/>
              <a:t>3. </a:t>
            </a:r>
            <a:r>
              <a:rPr lang="es-CO" dirty="0">
                <a:latin typeface="Bodoni MT Condensed" panose="02070606080606020203" pitchFamily="18" charset="0"/>
              </a:rPr>
              <a:t>TAUROMAQUIA Característica del toro que persigue y trata de coger con vehemencia el bulto o engaño que se le presenta</a:t>
            </a:r>
          </a:p>
        </p:txBody>
      </p:sp>
    </p:spTree>
    <p:extLst>
      <p:ext uri="{BB962C8B-B14F-4D97-AF65-F5344CB8AC3E}">
        <p14:creationId xmlns:p14="http://schemas.microsoft.com/office/powerpoint/2010/main" val="158239303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5536" y="260648"/>
            <a:ext cx="8229600" cy="6336704"/>
          </a:xfrm>
          <a:scene3d>
            <a:camera prst="isometricOffAxis1Right"/>
            <a:lightRig rig="threePt" dir="t"/>
          </a:scene3d>
        </p:spPr>
        <p:txBody>
          <a:bodyPr>
            <a:normAutofit fontScale="77500" lnSpcReduction="20000"/>
          </a:bodyPr>
          <a:lstStyle/>
          <a:p>
            <a:pPr marL="0" indent="0">
              <a:buNone/>
            </a:pPr>
            <a:r>
              <a:rPr lang="es-CO" sz="3300" b="1" dirty="0"/>
              <a:t>                </a:t>
            </a:r>
            <a:r>
              <a:rPr lang="es-CO" sz="4100" b="1" u="sng" dirty="0"/>
              <a:t>Codicia por tierras.</a:t>
            </a:r>
            <a:r>
              <a:rPr lang="es-CO" sz="4100" b="1" dirty="0"/>
              <a:t> </a:t>
            </a:r>
            <a:endParaRPr lang="es-CO" sz="3300" b="1" dirty="0"/>
          </a:p>
          <a:p>
            <a:pPr marL="0" indent="0">
              <a:buNone/>
            </a:pPr>
            <a:r>
              <a:rPr lang="es-CO" dirty="0">
                <a:solidFill>
                  <a:srgbClr val="FF0000"/>
                </a:solidFill>
              </a:rPr>
              <a:t>Génesis 13.5-7.</a:t>
            </a:r>
          </a:p>
          <a:p>
            <a:pPr marL="400050" lvl="1" indent="0">
              <a:buNone/>
            </a:pPr>
            <a:r>
              <a:rPr lang="es-CO" i="1" dirty="0"/>
              <a:t>También Lot, que iba con Abram, tenía ovejas, vacas y tiendas. 6 Y la tierra no era suficiente para que habitaran juntos, pues sus posesiones eran muchas y no podían habitar en un mismo lugar. 7 Hubo contienda entre los pastores del ganado de Abram y los pastores del ganado de Lot</a:t>
            </a:r>
            <a:r>
              <a:rPr lang="es-CO" dirty="0"/>
              <a:t>. (</a:t>
            </a:r>
            <a:r>
              <a:rPr lang="es-CO" i="1" dirty="0"/>
              <a:t>El cananeo y el ferezeo habitaban entonces en la tierra</a:t>
            </a:r>
            <a:r>
              <a:rPr lang="es-CO" dirty="0"/>
              <a:t>). </a:t>
            </a:r>
          </a:p>
          <a:p>
            <a:r>
              <a:rPr lang="es-CO" dirty="0">
                <a:latin typeface="Bodoni MT Black" panose="02070A03080606020203" pitchFamily="18" charset="0"/>
              </a:rPr>
              <a:t>Pero a Lot, no le interesó mezclarse con paganos, con tal de conseguir sus tierras. </a:t>
            </a:r>
          </a:p>
          <a:p>
            <a:pPr marL="0" indent="0">
              <a:buNone/>
            </a:pPr>
            <a:endParaRPr lang="es-CO" dirty="0">
              <a:solidFill>
                <a:srgbClr val="FF0000"/>
              </a:solidFill>
            </a:endParaRPr>
          </a:p>
          <a:p>
            <a:pPr marL="0" indent="0">
              <a:buNone/>
            </a:pPr>
            <a:r>
              <a:rPr lang="es-CO" dirty="0">
                <a:solidFill>
                  <a:srgbClr val="FF0000"/>
                </a:solidFill>
              </a:rPr>
              <a:t>Deuteronomio 2.5. </a:t>
            </a:r>
          </a:p>
          <a:p>
            <a:pPr marL="400050" lvl="1" indent="0">
              <a:buNone/>
            </a:pPr>
            <a:r>
              <a:rPr lang="es-CO" dirty="0"/>
              <a:t>Dios había dicho: “</a:t>
            </a:r>
            <a:r>
              <a:rPr lang="es-CO" i="1" dirty="0"/>
              <a:t>No os metáis con ellos, pues no os daré de su tierra ni aun lo que cubre la planta de un pie, porque yo he dado como heredad a Esaú los montes de Seir</a:t>
            </a:r>
            <a:r>
              <a:rPr lang="es-CO" dirty="0"/>
              <a:t>”. </a:t>
            </a:r>
          </a:p>
          <a:p>
            <a:r>
              <a:rPr lang="es-CO" dirty="0">
                <a:latin typeface="Bodoni MT Black" panose="02070A03080606020203" pitchFamily="18" charset="0"/>
              </a:rPr>
              <a:t>Esaú, había menospreciado la primogenitura, es decir: Había despreciado el plan de Salvación, y por ende a Dios mismo, por un plato de lentejas. </a:t>
            </a:r>
          </a:p>
        </p:txBody>
      </p:sp>
      <p:sp>
        <p:nvSpPr>
          <p:cNvPr id="4" name="Diagrama de flujo: conector 3"/>
          <p:cNvSpPr/>
          <p:nvPr/>
        </p:nvSpPr>
        <p:spPr>
          <a:xfrm>
            <a:off x="755576" y="260648"/>
            <a:ext cx="1224136" cy="72008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800" b="1" i="1" dirty="0"/>
              <a:t>1</a:t>
            </a:r>
            <a:endParaRPr lang="es-CO" sz="2800" b="1" i="1" dirty="0"/>
          </a:p>
        </p:txBody>
      </p:sp>
    </p:spTree>
    <p:extLst>
      <p:ext uri="{BB962C8B-B14F-4D97-AF65-F5344CB8AC3E}">
        <p14:creationId xmlns:p14="http://schemas.microsoft.com/office/powerpoint/2010/main" val="98065133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barn(inVertical)">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Autofit/>
          </a:bodyPr>
          <a:lstStyle/>
          <a:p>
            <a:r>
              <a:rPr lang="es-CO" sz="2800" b="1" dirty="0"/>
              <a:t>Esaú, siendo el primogénito de Isaac,  menospreció la primogenitura por un plato de lentejas.</a:t>
            </a:r>
          </a:p>
        </p:txBody>
      </p:sp>
      <p:sp>
        <p:nvSpPr>
          <p:cNvPr id="3" name="Marcador de contenido 2"/>
          <p:cNvSpPr>
            <a:spLocks noGrp="1"/>
          </p:cNvSpPr>
          <p:nvPr>
            <p:ph idx="1"/>
          </p:nvPr>
        </p:nvSpPr>
        <p:spPr>
          <a:xfrm>
            <a:off x="457200" y="5296345"/>
            <a:ext cx="8229600" cy="1373015"/>
          </a:xfrm>
        </p:spPr>
        <p:txBody>
          <a:bodyPr>
            <a:normAutofit fontScale="92500" lnSpcReduction="10000"/>
          </a:bodyPr>
          <a:lstStyle/>
          <a:p>
            <a:pPr marL="0" indent="0" algn="ctr">
              <a:buNone/>
            </a:pPr>
            <a:r>
              <a:rPr lang="es-CO" b="1" dirty="0"/>
              <a:t>De la misma forma, Dios no permite que sus “hijos”, codicien sus posesiones, las cuales están desinadas a la destrucción. </a:t>
            </a:r>
          </a:p>
        </p:txBody>
      </p:sp>
      <p:pic>
        <p:nvPicPr>
          <p:cNvPr id="4" name="Imagen 3"/>
          <p:cNvPicPr>
            <a:picLocks noChangeAspect="1"/>
          </p:cNvPicPr>
          <p:nvPr/>
        </p:nvPicPr>
        <p:blipFill>
          <a:blip r:embed="rId2"/>
          <a:stretch>
            <a:fillRect/>
          </a:stretch>
        </p:blipFill>
        <p:spPr>
          <a:xfrm>
            <a:off x="611560" y="1628800"/>
            <a:ext cx="3744416" cy="3456383"/>
          </a:xfrm>
          <a:prstGeom prst="rect">
            <a:avLst/>
          </a:prstGeom>
        </p:spPr>
      </p:pic>
      <p:pic>
        <p:nvPicPr>
          <p:cNvPr id="5" name="Imagen 4"/>
          <p:cNvPicPr>
            <a:picLocks noChangeAspect="1"/>
          </p:cNvPicPr>
          <p:nvPr/>
        </p:nvPicPr>
        <p:blipFill>
          <a:blip r:embed="rId3"/>
          <a:stretch>
            <a:fillRect/>
          </a:stretch>
        </p:blipFill>
        <p:spPr>
          <a:xfrm>
            <a:off x="4644009" y="1628800"/>
            <a:ext cx="4042792" cy="3456384"/>
          </a:xfrm>
          <a:prstGeom prst="rect">
            <a:avLst/>
          </a:prstGeom>
        </p:spPr>
      </p:pic>
    </p:spTree>
    <p:extLst>
      <p:ext uri="{BB962C8B-B14F-4D97-AF65-F5344CB8AC3E}">
        <p14:creationId xmlns:p14="http://schemas.microsoft.com/office/powerpoint/2010/main" val="226508875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r>
              <a:rPr lang="es-CO" b="1" dirty="0"/>
              <a:t>            </a:t>
            </a:r>
            <a:r>
              <a:rPr lang="es-CO" b="1" u="sng" dirty="0"/>
              <a:t>Codicia sobre derechos de pozo.</a:t>
            </a:r>
            <a:r>
              <a:rPr lang="es-CO" dirty="0"/>
              <a:t> </a:t>
            </a:r>
          </a:p>
          <a:p>
            <a:pPr marL="0" indent="0">
              <a:buNone/>
            </a:pPr>
            <a:r>
              <a:rPr lang="es-CO" dirty="0">
                <a:solidFill>
                  <a:srgbClr val="FF0000"/>
                </a:solidFill>
              </a:rPr>
              <a:t>Génesis 26.19-22.</a:t>
            </a:r>
          </a:p>
          <a:p>
            <a:pPr marL="400050" lvl="1" indent="0">
              <a:buNone/>
            </a:pPr>
            <a:r>
              <a:rPr lang="es-CO" i="1" dirty="0"/>
              <a:t>Pero cuando los siervos de Isaac cavaron en el valle y hallaron allí un pozo de aguas vivas, 20 los pastores de Gerar riñeron con los pastores de Isaac, diciendo: "El agua es nuestra". Por eso, al pozo le puso por nombre "Esek", porque se habían peleado por él. 21 Después abrieron otro pozo y también riñeron por causa de él, y le puso por nombre "Sitna". 22 Se apartó de allí y abrió otro pozo, y ya no riñeron por él; le puso por nombre Rehobot, y dijo: "Ahora Jehová nos ha prosperado y fructificaremos en la tierra</a:t>
            </a:r>
            <a:r>
              <a:rPr lang="es-CO" dirty="0"/>
              <a:t>".</a:t>
            </a:r>
          </a:p>
          <a:p>
            <a:pPr marL="400050" lvl="1" indent="0">
              <a:buNone/>
            </a:pPr>
            <a:r>
              <a:rPr lang="es-CO" dirty="0"/>
              <a:t>Los pastores de Gerar, siendo hombres sin el conocimiento del Dios verdadero, eran codiciosos, y se aferraron por la posesión del poso tan necesario para el abrevadero del ganado de sus amos.</a:t>
            </a:r>
          </a:p>
        </p:txBody>
      </p:sp>
      <p:sp>
        <p:nvSpPr>
          <p:cNvPr id="2" name="Diagrama de flujo: conector 1"/>
          <p:cNvSpPr/>
          <p:nvPr/>
        </p:nvSpPr>
        <p:spPr>
          <a:xfrm>
            <a:off x="683568" y="404664"/>
            <a:ext cx="1368152" cy="64807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t>2</a:t>
            </a:r>
            <a:endParaRPr lang="es-CO" b="1" i="1" dirty="0"/>
          </a:p>
        </p:txBody>
      </p:sp>
    </p:spTree>
    <p:extLst>
      <p:ext uri="{BB962C8B-B14F-4D97-AF65-F5344CB8AC3E}">
        <p14:creationId xmlns:p14="http://schemas.microsoft.com/office/powerpoint/2010/main" val="268945031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199" y="476673"/>
            <a:ext cx="8490173" cy="237626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r>
              <a:rPr lang="es-CO" sz="3400" b="1" dirty="0"/>
              <a:t>Se apartó de allí, dice el texto.</a:t>
            </a:r>
          </a:p>
          <a:p>
            <a:pPr marL="400050" lvl="1" indent="0">
              <a:buNone/>
            </a:pPr>
            <a:r>
              <a:rPr lang="es-CO" dirty="0"/>
              <a:t>Como hijo de Dios, Siendo un hombre amante de la paz, Isaac no quiso entrar en dificultades por los pozos que sus hombres habían cavado, y se trasladó cada vez que sus derechos fueron impugnados.  </a:t>
            </a:r>
          </a:p>
        </p:txBody>
      </p:sp>
      <p:sp>
        <p:nvSpPr>
          <p:cNvPr id="5" name="Rectángulo 4"/>
          <p:cNvSpPr/>
          <p:nvPr/>
        </p:nvSpPr>
        <p:spPr>
          <a:xfrm>
            <a:off x="899592" y="3068960"/>
            <a:ext cx="4968552" cy="3785652"/>
          </a:xfrm>
          <a:prstGeom prst="rect">
            <a:avLst/>
          </a:prstGeom>
        </p:spPr>
        <p:txBody>
          <a:bodyPr wrap="square">
            <a:spAutoFit/>
          </a:bodyPr>
          <a:lstStyle/>
          <a:p>
            <a:r>
              <a:rPr lang="es-CO" sz="2400" dirty="0"/>
              <a:t>El tercer pozo nuevo parece haber estado suficientemente lejos de los filisteos como para que lo dejaran en paz allí, por cuya razón lo llamó Rehobot, "</a:t>
            </a:r>
            <a:r>
              <a:rPr lang="es-CO" sz="2400" b="1" dirty="0"/>
              <a:t>lugares espaciosos</a:t>
            </a:r>
            <a:r>
              <a:rPr lang="es-CO" sz="2400" dirty="0"/>
              <a:t>".  Esta fuente ha sido identificada con la actual er-</a:t>
            </a:r>
            <a:r>
              <a:rPr lang="es-CO" sz="2400" dirty="0" err="1"/>
              <a:t>Rujebeh</a:t>
            </a:r>
            <a:r>
              <a:rPr lang="es-CO" sz="2400" dirty="0"/>
              <a:t>, a unos 30 km. al suroeste de Beerseba que perpetúa hasta el día de hoy el nombre recibido de Isaac. </a:t>
            </a:r>
          </a:p>
        </p:txBody>
      </p:sp>
      <p:sp>
        <p:nvSpPr>
          <p:cNvPr id="6" name="Rectángulo 5"/>
          <p:cNvSpPr/>
          <p:nvPr/>
        </p:nvSpPr>
        <p:spPr>
          <a:xfrm>
            <a:off x="5868144" y="5805264"/>
            <a:ext cx="2969971" cy="923330"/>
          </a:xfrm>
          <a:prstGeom prst="rect">
            <a:avLst/>
          </a:prstGeom>
        </p:spPr>
        <p:txBody>
          <a:bodyPr wrap="square">
            <a:spAutoFit/>
          </a:bodyPr>
          <a:lstStyle/>
          <a:p>
            <a:r>
              <a:rPr lang="es-CO" dirty="0"/>
              <a:t>Este es el poso memorable del encuentro de Jesús con la mujer samaritana. </a:t>
            </a:r>
          </a:p>
        </p:txBody>
      </p:sp>
      <p:pic>
        <p:nvPicPr>
          <p:cNvPr id="7" name="Imagen 6"/>
          <p:cNvPicPr>
            <a:picLocks noChangeAspect="1"/>
          </p:cNvPicPr>
          <p:nvPr/>
        </p:nvPicPr>
        <p:blipFill>
          <a:blip r:embed="rId2"/>
          <a:stretch>
            <a:fillRect/>
          </a:stretch>
        </p:blipFill>
        <p:spPr>
          <a:xfrm>
            <a:off x="5868144" y="3123461"/>
            <a:ext cx="2969971" cy="2681803"/>
          </a:xfrm>
          <a:prstGeom prst="rect">
            <a:avLst/>
          </a:prstGeom>
        </p:spPr>
      </p:pic>
    </p:spTree>
    <p:extLst>
      <p:ext uri="{BB962C8B-B14F-4D97-AF65-F5344CB8AC3E}">
        <p14:creationId xmlns:p14="http://schemas.microsoft.com/office/powerpoint/2010/main" val="28250540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4"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3"/>
            <a:ext cx="8229600" cy="4536503"/>
          </a:xfrm>
        </p:spPr>
        <p:style>
          <a:lnRef idx="2">
            <a:schemeClr val="accent5"/>
          </a:lnRef>
          <a:fillRef idx="1">
            <a:schemeClr val="lt1"/>
          </a:fillRef>
          <a:effectRef idx="0">
            <a:schemeClr val="accent5"/>
          </a:effectRef>
          <a:fontRef idx="minor">
            <a:schemeClr val="dk1"/>
          </a:fontRef>
        </p:style>
        <p:txBody>
          <a:bodyPr>
            <a:normAutofit lnSpcReduction="10000"/>
          </a:bodyPr>
          <a:lstStyle/>
          <a:p>
            <a:pPr marL="0" indent="0">
              <a:buNone/>
            </a:pPr>
            <a:r>
              <a:rPr lang="es-CO" b="1" dirty="0"/>
              <a:t>          </a:t>
            </a:r>
            <a:r>
              <a:rPr lang="es-CO" b="1" u="sng" dirty="0"/>
              <a:t>Prohibida codicia en suministros de maná, </a:t>
            </a:r>
            <a:r>
              <a:rPr lang="es-CO" dirty="0">
                <a:solidFill>
                  <a:srgbClr val="FF0000"/>
                </a:solidFill>
              </a:rPr>
              <a:t>Éxodo 16.16-18</a:t>
            </a:r>
            <a:r>
              <a:rPr lang="es-CO" dirty="0"/>
              <a:t>.</a:t>
            </a:r>
          </a:p>
          <a:p>
            <a:pPr marL="400050" lvl="1" indent="0">
              <a:buNone/>
            </a:pPr>
            <a:r>
              <a:rPr lang="es-CO" dirty="0"/>
              <a:t> </a:t>
            </a:r>
            <a:r>
              <a:rPr lang="es-CO" b="1" u="sng" dirty="0"/>
              <a:t>Esto es lo que Jehová ha mandado</a:t>
            </a:r>
            <a:r>
              <a:rPr lang="es-CO" dirty="0"/>
              <a:t>: </a:t>
            </a:r>
            <a:r>
              <a:rPr lang="es-CO" i="1" dirty="0"/>
              <a:t>Recoged de él cada uno según lo que pueda comer, un gomer por cabeza, conforme al número de personas en su familia; tomaréis cada uno para los que están en su tienda.17 Los hijos de Israel lo hicieron así, y recogieron unos más, otros menos. 18 Lo medían por gomer, y no sobró al que había recogido mucho, ni faltó al que había recogido poco; cada uno recogió conforme a lo que había de comer</a:t>
            </a:r>
            <a:r>
              <a:rPr lang="es-CO" dirty="0"/>
              <a:t>.</a:t>
            </a:r>
          </a:p>
        </p:txBody>
      </p:sp>
      <p:sp>
        <p:nvSpPr>
          <p:cNvPr id="4" name="Rectángulo 3"/>
          <p:cNvSpPr/>
          <p:nvPr/>
        </p:nvSpPr>
        <p:spPr>
          <a:xfrm>
            <a:off x="827584" y="5229200"/>
            <a:ext cx="5112568" cy="1200329"/>
          </a:xfrm>
          <a:prstGeom prst="rect">
            <a:avLst/>
          </a:prstGeom>
        </p:spPr>
        <p:txBody>
          <a:bodyPr wrap="square">
            <a:spAutoFit/>
          </a:bodyPr>
          <a:lstStyle/>
          <a:p>
            <a:r>
              <a:rPr lang="es-CO" sz="2400" b="1" dirty="0"/>
              <a:t>Un gomer por cabeza. </a:t>
            </a:r>
            <a:r>
              <a:rPr lang="es-CO" sz="2400" b="1" u="sng" dirty="0"/>
              <a:t>Diariamente</a:t>
            </a:r>
            <a:r>
              <a:rPr lang="es-CO" sz="2400" b="1" dirty="0"/>
              <a:t>.</a:t>
            </a:r>
          </a:p>
          <a:p>
            <a:r>
              <a:rPr lang="es-CO" sz="2400" b="1" dirty="0"/>
              <a:t>El gomer era la décima parte de un efa (Exo.16:36), es decir unos 2,2 litros.</a:t>
            </a:r>
          </a:p>
        </p:txBody>
      </p:sp>
      <p:pic>
        <p:nvPicPr>
          <p:cNvPr id="5" name="Imagen 4"/>
          <p:cNvPicPr>
            <a:picLocks noChangeAspect="1"/>
          </p:cNvPicPr>
          <p:nvPr/>
        </p:nvPicPr>
        <p:blipFill>
          <a:blip r:embed="rId2"/>
          <a:stretch>
            <a:fillRect/>
          </a:stretch>
        </p:blipFill>
        <p:spPr>
          <a:xfrm>
            <a:off x="6228184" y="4653136"/>
            <a:ext cx="2619375" cy="1962150"/>
          </a:xfrm>
          <a:prstGeom prst="rect">
            <a:avLst/>
          </a:prstGeom>
        </p:spPr>
      </p:pic>
      <p:sp>
        <p:nvSpPr>
          <p:cNvPr id="2" name="Diagrama de flujo: conector 1"/>
          <p:cNvSpPr/>
          <p:nvPr/>
        </p:nvSpPr>
        <p:spPr>
          <a:xfrm rot="10800000" flipV="1">
            <a:off x="634645" y="535974"/>
            <a:ext cx="1349959" cy="588769"/>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3</a:t>
            </a:r>
            <a:endParaRPr lang="es-CO" b="1" i="1" dirty="0"/>
          </a:p>
        </p:txBody>
      </p:sp>
    </p:spTree>
    <p:extLst>
      <p:ext uri="{BB962C8B-B14F-4D97-AF65-F5344CB8AC3E}">
        <p14:creationId xmlns:p14="http://schemas.microsoft.com/office/powerpoint/2010/main" val="98928375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20688"/>
            <a:ext cx="4978896" cy="3960439"/>
          </a:xfrm>
        </p:spPr>
        <p:txBody>
          <a:bodyPr>
            <a:normAutofit fontScale="85000" lnSpcReduction="20000"/>
          </a:bodyPr>
          <a:lstStyle/>
          <a:p>
            <a:r>
              <a:rPr lang="es-CO" dirty="0"/>
              <a:t>Y lo medían. </a:t>
            </a:r>
          </a:p>
          <a:p>
            <a:r>
              <a:rPr lang="es-CO" dirty="0"/>
              <a:t>Obedeciendo las instrucciones que Dios le había dado a Moisés, los israelitas recogieron el nuevo alimento. Al medirlo encontraron que, cualquiera fuera la cantidad que recogía uno de ellos, eran exactamente tantos gomeres como las personas que había en la familia. </a:t>
            </a:r>
          </a:p>
        </p:txBody>
      </p:sp>
      <p:pic>
        <p:nvPicPr>
          <p:cNvPr id="4" name="Imagen 3"/>
          <p:cNvPicPr>
            <a:picLocks noChangeAspect="1"/>
          </p:cNvPicPr>
          <p:nvPr/>
        </p:nvPicPr>
        <p:blipFill>
          <a:blip r:embed="rId2"/>
          <a:stretch>
            <a:fillRect/>
          </a:stretch>
        </p:blipFill>
        <p:spPr>
          <a:xfrm>
            <a:off x="5580112" y="620688"/>
            <a:ext cx="3240360" cy="3816424"/>
          </a:xfrm>
          <a:prstGeom prst="rect">
            <a:avLst/>
          </a:prstGeom>
        </p:spPr>
      </p:pic>
      <p:sp>
        <p:nvSpPr>
          <p:cNvPr id="5" name="Rectángulo 4"/>
          <p:cNvSpPr/>
          <p:nvPr/>
        </p:nvSpPr>
        <p:spPr>
          <a:xfrm>
            <a:off x="864096" y="5013176"/>
            <a:ext cx="7668344" cy="1384995"/>
          </a:xfrm>
          <a:prstGeom prst="rect">
            <a:avLst/>
          </a:prstGeom>
          <a:effectLst>
            <a:glow rad="228600">
              <a:schemeClr val="accent2">
                <a:satMod val="175000"/>
                <a:alpha val="40000"/>
              </a:schemeClr>
            </a:glow>
          </a:effectLst>
        </p:spPr>
        <p:style>
          <a:lnRef idx="2">
            <a:schemeClr val="accent6"/>
          </a:lnRef>
          <a:fillRef idx="1">
            <a:schemeClr val="lt1"/>
          </a:fillRef>
          <a:effectRef idx="0">
            <a:schemeClr val="accent6"/>
          </a:effectRef>
          <a:fontRef idx="minor">
            <a:schemeClr val="dk1"/>
          </a:fontRef>
        </p:style>
        <p:txBody>
          <a:bodyPr wrap="square">
            <a:spAutoFit/>
          </a:bodyPr>
          <a:lstStyle/>
          <a:p>
            <a:r>
              <a:rPr lang="es-CO" sz="2800" dirty="0"/>
              <a:t>Dios pues no sólo les proporcionó alimento en una manera milagrosa sino que cuidó que cada uno disfrutara de una porción amplia. </a:t>
            </a:r>
          </a:p>
        </p:txBody>
      </p:sp>
    </p:spTree>
    <p:extLst>
      <p:ext uri="{BB962C8B-B14F-4D97-AF65-F5344CB8AC3E}">
        <p14:creationId xmlns:p14="http://schemas.microsoft.com/office/powerpoint/2010/main" val="406855584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62818"/>
            <a:ext cx="8229600" cy="2808311"/>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lnSpcReduction="10000"/>
          </a:bodyPr>
          <a:lstStyle/>
          <a:p>
            <a:pPr marL="0" indent="0">
              <a:buNone/>
            </a:pPr>
            <a:r>
              <a:rPr lang="es-CO" b="1" dirty="0"/>
              <a:t>            </a:t>
            </a:r>
            <a:r>
              <a:rPr lang="es-CO" b="1" u="sng" dirty="0"/>
              <a:t>Solo les interesaba lucrar.</a:t>
            </a:r>
          </a:p>
          <a:p>
            <a:pPr marL="0" indent="0">
              <a:buNone/>
            </a:pPr>
            <a:r>
              <a:rPr lang="es-CO" dirty="0"/>
              <a:t> </a:t>
            </a:r>
            <a:r>
              <a:rPr lang="es-CO" dirty="0">
                <a:solidFill>
                  <a:srgbClr val="FF0000"/>
                </a:solidFill>
              </a:rPr>
              <a:t>1 Samuel 8.3.</a:t>
            </a:r>
          </a:p>
          <a:p>
            <a:pPr marL="400050" lvl="1" indent="0">
              <a:buNone/>
            </a:pPr>
            <a:r>
              <a:rPr lang="es-CO" i="1" dirty="0"/>
              <a:t>Pero no anduvieron los hijos por los caminos de su padre –Samuel, sino que se dejaron llevar por la avaricia, dejándose sobornar y pervirtiendo el derecho</a:t>
            </a:r>
            <a:r>
              <a:rPr lang="es-CO" dirty="0"/>
              <a:t>.</a:t>
            </a:r>
          </a:p>
        </p:txBody>
      </p:sp>
      <p:sp>
        <p:nvSpPr>
          <p:cNvPr id="4" name="Rectángulo 3"/>
          <p:cNvSpPr/>
          <p:nvPr/>
        </p:nvSpPr>
        <p:spPr>
          <a:xfrm>
            <a:off x="593762" y="3645024"/>
            <a:ext cx="4854073" cy="3416320"/>
          </a:xfrm>
          <a:prstGeom prst="rect">
            <a:avLst/>
          </a:prstGeom>
        </p:spPr>
        <p:txBody>
          <a:bodyPr wrap="square">
            <a:spAutoFit/>
          </a:bodyPr>
          <a:lstStyle/>
          <a:p>
            <a:r>
              <a:rPr lang="es-CO" sz="2400" dirty="0"/>
              <a:t>Los hijos de Samuel eran jueces corruptos que se dejaron llevar por el afán de lucro. Samuel no aceptaba sobornos, pero sus hijos sí y entonces pervirtieron el derecho. Aumentaba el sufrimiento del pueblo pero a estos jueces que aparentemente servían a Dios no les interesaba, solo pensaban en lucrarse.</a:t>
            </a:r>
          </a:p>
        </p:txBody>
      </p:sp>
      <p:pic>
        <p:nvPicPr>
          <p:cNvPr id="5" name="Imagen 4"/>
          <p:cNvPicPr>
            <a:picLocks noChangeAspect="1"/>
          </p:cNvPicPr>
          <p:nvPr/>
        </p:nvPicPr>
        <p:blipFill>
          <a:blip r:embed="rId2"/>
          <a:stretch>
            <a:fillRect/>
          </a:stretch>
        </p:blipFill>
        <p:spPr>
          <a:xfrm>
            <a:off x="5681657" y="3861048"/>
            <a:ext cx="3028601" cy="1872208"/>
          </a:xfrm>
          <a:prstGeom prst="rect">
            <a:avLst/>
          </a:prstGeom>
        </p:spPr>
      </p:pic>
      <p:sp>
        <p:nvSpPr>
          <p:cNvPr id="2" name="Diagrama de flujo: conector 1"/>
          <p:cNvSpPr/>
          <p:nvPr/>
        </p:nvSpPr>
        <p:spPr>
          <a:xfrm>
            <a:off x="593762" y="476672"/>
            <a:ext cx="1097918" cy="648071"/>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t>4</a:t>
            </a:r>
            <a:endParaRPr lang="es-CO" b="1" i="1" dirty="0"/>
          </a:p>
        </p:txBody>
      </p:sp>
    </p:spTree>
    <p:extLst>
      <p:ext uri="{BB962C8B-B14F-4D97-AF65-F5344CB8AC3E}">
        <p14:creationId xmlns:p14="http://schemas.microsoft.com/office/powerpoint/2010/main" val="334814071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336704"/>
          </a:xfrm>
        </p:spPr>
        <p:style>
          <a:lnRef idx="1">
            <a:schemeClr val="dk1"/>
          </a:lnRef>
          <a:fillRef idx="2">
            <a:schemeClr val="dk1"/>
          </a:fillRef>
          <a:effectRef idx="1">
            <a:schemeClr val="dk1"/>
          </a:effectRef>
          <a:fontRef idx="minor">
            <a:schemeClr val="dk1"/>
          </a:fontRef>
        </p:style>
        <p:txBody>
          <a:bodyPr>
            <a:normAutofit lnSpcReduction="10000"/>
          </a:bodyPr>
          <a:lstStyle/>
          <a:p>
            <a:pPr marL="0" indent="0">
              <a:buNone/>
            </a:pPr>
            <a:r>
              <a:rPr lang="es-CO" b="1" dirty="0"/>
              <a:t>           S   S</a:t>
            </a:r>
            <a:r>
              <a:rPr lang="es-CO" b="1" u="sng" dirty="0"/>
              <a:t>olicitó pago por servicio de su amo. </a:t>
            </a:r>
          </a:p>
          <a:p>
            <a:pPr marL="0" indent="0">
              <a:buNone/>
            </a:pPr>
            <a:r>
              <a:rPr lang="es-CO" dirty="0">
                <a:solidFill>
                  <a:srgbClr val="FF0000"/>
                </a:solidFill>
              </a:rPr>
              <a:t>2 Reyes 5.20-27.</a:t>
            </a:r>
          </a:p>
          <a:p>
            <a:pPr marL="400050" lvl="1" indent="0">
              <a:buNone/>
            </a:pPr>
            <a:r>
              <a:rPr lang="es-CO" i="1" dirty="0"/>
              <a:t>Entonces Giezi, criado de Eliseo, el varón de Dios, pensó: "Mi señor ha dejado marchar a este sirio, Naamán, sin aceptar de sus manos las cosas que había traído. ¡Vive Jehová, que correré tras él a ver si obtengo alguna cosa!" 21 Siguió Giezi a Naamán, y cuando Naamán vio que venía corriendo detrás de él, se bajó del carro para recibirlo, y le preguntó: --¿Va todo bien? </a:t>
            </a:r>
          </a:p>
          <a:p>
            <a:pPr marL="400050" lvl="1" indent="0">
              <a:buNone/>
            </a:pPr>
            <a:r>
              <a:rPr lang="es-CO" i="1" dirty="0"/>
              <a:t>22 --Todo bien --respondió él--. Pero mi señor me envía a decirte: "Acaban de venir a verme de los montes de Efraín dos jóvenes de los hijos de los profetas; te ruego que les des un talento de plata y dos vestidos nuevos</a:t>
            </a:r>
            <a:r>
              <a:rPr lang="es-CO" dirty="0"/>
              <a:t>". </a:t>
            </a:r>
          </a:p>
        </p:txBody>
      </p:sp>
      <p:sp>
        <p:nvSpPr>
          <p:cNvPr id="2" name="Diagrama de flujo: conector 1"/>
          <p:cNvSpPr/>
          <p:nvPr/>
        </p:nvSpPr>
        <p:spPr>
          <a:xfrm>
            <a:off x="683568" y="404664"/>
            <a:ext cx="1152128" cy="64807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t>5</a:t>
            </a:r>
            <a:endParaRPr lang="es-CO" b="1" i="1" dirty="0"/>
          </a:p>
        </p:txBody>
      </p:sp>
    </p:spTree>
    <p:extLst>
      <p:ext uri="{BB962C8B-B14F-4D97-AF65-F5344CB8AC3E}">
        <p14:creationId xmlns:p14="http://schemas.microsoft.com/office/powerpoint/2010/main" val="417476462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7"/>
            <a:ext cx="8229600" cy="3240360"/>
          </a:xfrm>
        </p:spPr>
        <p:txBody>
          <a:bodyPr>
            <a:normAutofit/>
          </a:bodyPr>
          <a:lstStyle/>
          <a:p>
            <a:r>
              <a:rPr lang="es-CO" sz="2400" i="1" dirty="0"/>
              <a:t>23 Naamán dijo: --Toma, por favor, los dos talentos. Le insistió y ató los dos talentos de plata en dos bolsas, junto con dos vestidos nuevos, y lo dio todo a dos de sus criados para que lo llevaran a cuestas delante de Giezi. 24 Cuando llegó a un lugar secreto, lo tomó de manos de ellos y lo guardó en la casa. Luego mandó a los hombres que se fueran. 25 Entonces entró y se presentó ante su señor. Eliseo le dijo: --¿De dónde vienes, Giezi? --Tu siervo no ha ido a ninguna parte --respondió él.</a:t>
            </a:r>
          </a:p>
        </p:txBody>
      </p:sp>
      <p:sp>
        <p:nvSpPr>
          <p:cNvPr id="4" name="Rectángulo 3"/>
          <p:cNvSpPr/>
          <p:nvPr/>
        </p:nvSpPr>
        <p:spPr>
          <a:xfrm>
            <a:off x="316592" y="4073004"/>
            <a:ext cx="8363272" cy="2308324"/>
          </a:xfrm>
          <a:prstGeom prst="rect">
            <a:avLst/>
          </a:prstGeom>
          <a:effectLst>
            <a:glow rad="228600">
              <a:schemeClr val="accent2">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wrap="square">
            <a:spAutoFit/>
          </a:bodyPr>
          <a:lstStyle/>
          <a:p>
            <a:r>
              <a:rPr lang="es-CO" sz="2400" dirty="0"/>
              <a:t>26 </a:t>
            </a:r>
            <a:r>
              <a:rPr lang="es-CO" sz="2400" i="1" dirty="0"/>
              <a:t>Pero Eliseo insistió: --Cuando aquel hombre descendió de su carro para recibirte, ¿no estaba también allí mi corazón? ¿Acaso es tiempo de tomar plata y tomar vestidos, olivares, viñas, ovejas, bueyes, siervos y siervas? 27 Por tanto, la lepra de Naamán se te pegará a ti y a tu descendencia para siempre – mientras vivan. Y salió de su presencia leproso, blanco como la nieve</a:t>
            </a:r>
            <a:r>
              <a:rPr lang="es-CO" sz="2400" dirty="0"/>
              <a:t>.</a:t>
            </a:r>
          </a:p>
        </p:txBody>
      </p:sp>
    </p:spTree>
    <p:extLst>
      <p:ext uri="{BB962C8B-B14F-4D97-AF65-F5344CB8AC3E}">
        <p14:creationId xmlns:p14="http://schemas.microsoft.com/office/powerpoint/2010/main" val="365329426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228600">
              <a:schemeClr val="accent5">
                <a:satMod val="175000"/>
                <a:alpha val="40000"/>
              </a:schemeClr>
            </a:glow>
          </a:effectLst>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r>
              <a:rPr lang="es-CO" sz="3000" dirty="0"/>
              <a:t>El día que había traído tan grande bendición a Naamán el sirio, trajo una terrible maldición al siervo hebreo del profeta de Dios.  Naamán siguió su camino en paz, lleno de una nueva esperanza en Dios.  Giezi llevó los resultados de su pecado hasta la tumba: quedó leproso hasta el día de su muerte, maldito por el cielo, y despreciado por los hombres.  </a:t>
            </a:r>
          </a:p>
          <a:p>
            <a:pPr lvl="1"/>
            <a:r>
              <a:rPr lang="es-CO" sz="3000" dirty="0">
                <a:solidFill>
                  <a:srgbClr val="FF0000"/>
                </a:solidFill>
              </a:rPr>
              <a:t>Fue una lección objetiva para los tiempos venideros en cuanto a la necedad de la avaricia y la vacuidad de una vida que busca primeramente los tesoros de este mundo, antes que los tesoros del reino de Dios.  </a:t>
            </a:r>
          </a:p>
          <a:p>
            <a:r>
              <a:rPr lang="es-CO" sz="3000" dirty="0"/>
              <a:t>Durante los años que había estado con Eliseo, Giezi tuvo la oportunidad de aprender que la vida de abnegada consagración y amor produce gozo y satisfacción; pero no había aprendido esa lección.  </a:t>
            </a:r>
          </a:p>
        </p:txBody>
      </p:sp>
    </p:spTree>
    <p:extLst>
      <p:ext uri="{BB962C8B-B14F-4D97-AF65-F5344CB8AC3E}">
        <p14:creationId xmlns:p14="http://schemas.microsoft.com/office/powerpoint/2010/main" val="337963653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3960440"/>
          </a:xfr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s-CO" dirty="0"/>
              <a:t>Despreció los dones del cielo, mientras que procuraba un tesoro terrenal que, como el cáncer, carcome las almas.  </a:t>
            </a:r>
            <a:r>
              <a:rPr lang="es-CO" dirty="0">
                <a:solidFill>
                  <a:srgbClr val="FF0000"/>
                </a:solidFill>
              </a:rPr>
              <a:t>En vez de cultivar un espíritu de abnegación mientras servía a Dios, se había dejado transformar en un egoísta, interesado sólo en las ganancias materiales.  Se preocupaba más por los siclos de plata que por las almas de los pecadores; por vestidos de lino, que por los vestidos de justicia</a:t>
            </a:r>
            <a:r>
              <a:rPr lang="es-CO" dirty="0"/>
              <a:t>.  </a:t>
            </a:r>
          </a:p>
        </p:txBody>
      </p:sp>
      <p:pic>
        <p:nvPicPr>
          <p:cNvPr id="4" name="Imagen 3"/>
          <p:cNvPicPr>
            <a:picLocks noChangeAspect="1"/>
          </p:cNvPicPr>
          <p:nvPr/>
        </p:nvPicPr>
        <p:blipFill>
          <a:blip r:embed="rId2"/>
          <a:stretch>
            <a:fillRect/>
          </a:stretch>
        </p:blipFill>
        <p:spPr>
          <a:xfrm>
            <a:off x="5232648" y="4365103"/>
            <a:ext cx="3727241" cy="2442979"/>
          </a:xfrm>
          <a:prstGeom prst="rect">
            <a:avLst/>
          </a:prstGeom>
        </p:spPr>
      </p:pic>
      <p:sp>
        <p:nvSpPr>
          <p:cNvPr id="5" name="Rectángulo 4"/>
          <p:cNvSpPr/>
          <p:nvPr/>
        </p:nvSpPr>
        <p:spPr>
          <a:xfrm>
            <a:off x="660648" y="4494892"/>
            <a:ext cx="4572000" cy="1815882"/>
          </a:xfrm>
          <a:prstGeom prst="rect">
            <a:avLst/>
          </a:prstGeom>
        </p:spPr>
        <p:txBody>
          <a:bodyPr>
            <a:spAutoFit/>
          </a:bodyPr>
          <a:lstStyle/>
          <a:p>
            <a:r>
              <a:rPr lang="es-CO" sz="2800" dirty="0"/>
              <a:t>Por su avaricia, Giezi había traído sobre sí mismo un terrible castigo; por esta razón sus hijos tendrían que sufrir.  </a:t>
            </a:r>
          </a:p>
        </p:txBody>
      </p:sp>
    </p:spTree>
    <p:extLst>
      <p:ext uri="{BB962C8B-B14F-4D97-AF65-F5344CB8AC3E}">
        <p14:creationId xmlns:p14="http://schemas.microsoft.com/office/powerpoint/2010/main" val="5573291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89916"/>
            <a:ext cx="8229600" cy="2463020"/>
          </a:xfrm>
        </p:spPr>
        <p:style>
          <a:lnRef idx="0">
            <a:schemeClr val="accent2"/>
          </a:lnRef>
          <a:fillRef idx="3">
            <a:schemeClr val="accent2"/>
          </a:fillRef>
          <a:effectRef idx="3">
            <a:schemeClr val="accent2"/>
          </a:effectRef>
          <a:fontRef idx="minor">
            <a:schemeClr val="lt1"/>
          </a:fontRef>
        </p:style>
        <p:txBody>
          <a:bodyPr>
            <a:normAutofit/>
          </a:bodyPr>
          <a:lstStyle/>
          <a:p>
            <a:pPr marL="0" indent="0">
              <a:buNone/>
            </a:pPr>
            <a:r>
              <a:rPr lang="es-CO" b="1" dirty="0"/>
              <a:t>              </a:t>
            </a:r>
            <a:r>
              <a:rPr lang="es-CO" b="1" u="sng" dirty="0"/>
              <a:t>Codicia daña a otros. </a:t>
            </a:r>
          </a:p>
          <a:p>
            <a:pPr marL="0" indent="0">
              <a:buNone/>
            </a:pPr>
            <a:r>
              <a:rPr lang="es-CO" sz="2800" b="1" dirty="0">
                <a:solidFill>
                  <a:schemeClr val="tx1"/>
                </a:solidFill>
              </a:rPr>
              <a:t>Salmo 52.7.</a:t>
            </a:r>
          </a:p>
          <a:p>
            <a:pPr marL="400050" lvl="1" indent="0">
              <a:buNone/>
            </a:pPr>
            <a:r>
              <a:rPr lang="es-CO" dirty="0"/>
              <a:t>“</a:t>
            </a:r>
            <a:r>
              <a:rPr lang="es-CO" i="1" dirty="0"/>
              <a:t>Este es el hombre que no consideró a Dios como su fortaleza, sino que confió en sus muchas riquezas y se mantuvo en su maldad</a:t>
            </a:r>
            <a:r>
              <a:rPr lang="es-CO" dirty="0"/>
              <a:t>“</a:t>
            </a:r>
          </a:p>
        </p:txBody>
      </p:sp>
      <p:sp>
        <p:nvSpPr>
          <p:cNvPr id="4" name="Rectángulo 3"/>
          <p:cNvSpPr/>
          <p:nvPr/>
        </p:nvSpPr>
        <p:spPr>
          <a:xfrm>
            <a:off x="446796" y="3356992"/>
            <a:ext cx="5349340" cy="2739211"/>
          </a:xfrm>
          <a:prstGeom prst="rect">
            <a:avLst/>
          </a:prstGeom>
        </p:spPr>
        <p:txBody>
          <a:bodyPr wrap="square">
            <a:spAutoFit/>
          </a:bodyPr>
          <a:lstStyle/>
          <a:p>
            <a:r>
              <a:rPr lang="es-CO" sz="2800" b="1" dirty="0"/>
              <a:t>           </a:t>
            </a:r>
            <a:r>
              <a:rPr lang="es-CO" sz="2800" b="1" u="sng" dirty="0"/>
              <a:t>Oración codiciosa. </a:t>
            </a:r>
          </a:p>
          <a:p>
            <a:r>
              <a:rPr lang="es-CO" sz="2400" dirty="0">
                <a:solidFill>
                  <a:srgbClr val="FF0000"/>
                </a:solidFill>
              </a:rPr>
              <a:t>Salmo 106.14-15.</a:t>
            </a:r>
          </a:p>
          <a:p>
            <a:pPr lvl="1"/>
            <a:r>
              <a:rPr lang="es-CO" sz="2400" dirty="0"/>
              <a:t>“</a:t>
            </a:r>
            <a:r>
              <a:rPr lang="es-CO" sz="2400" i="1" dirty="0"/>
              <a:t>Se entregaron a un deseo desordenado en el desierto y tentaron a Dios en la soledad.15 Él les dio lo que pidieron, pero envió mortandad sobre ellos</a:t>
            </a:r>
            <a:r>
              <a:rPr lang="es-CO" sz="2400" dirty="0"/>
              <a:t>”. </a:t>
            </a:r>
            <a:r>
              <a:rPr lang="es-CO" sz="2400" dirty="0">
                <a:solidFill>
                  <a:srgbClr val="FF0000"/>
                </a:solidFill>
              </a:rPr>
              <a:t>(Ver Números 11: 31-34). </a:t>
            </a:r>
            <a:endParaRPr lang="es-CO" dirty="0"/>
          </a:p>
        </p:txBody>
      </p:sp>
      <p:pic>
        <p:nvPicPr>
          <p:cNvPr id="5" name="Imagen 4"/>
          <p:cNvPicPr>
            <a:picLocks noChangeAspect="1"/>
          </p:cNvPicPr>
          <p:nvPr/>
        </p:nvPicPr>
        <p:blipFill>
          <a:blip r:embed="rId2"/>
          <a:stretch>
            <a:fillRect/>
          </a:stretch>
        </p:blipFill>
        <p:spPr>
          <a:xfrm>
            <a:off x="5940152" y="3356992"/>
            <a:ext cx="2952328" cy="3168352"/>
          </a:xfrm>
          <a:prstGeom prst="rect">
            <a:avLst/>
          </a:prstGeom>
        </p:spPr>
      </p:pic>
      <p:sp>
        <p:nvSpPr>
          <p:cNvPr id="2" name="Diagrama de flujo: conector 1"/>
          <p:cNvSpPr/>
          <p:nvPr/>
        </p:nvSpPr>
        <p:spPr>
          <a:xfrm>
            <a:off x="489426" y="411944"/>
            <a:ext cx="1058238" cy="640791"/>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t>6</a:t>
            </a:r>
            <a:endParaRPr lang="es-CO" b="1" i="1" dirty="0"/>
          </a:p>
        </p:txBody>
      </p:sp>
      <p:sp>
        <p:nvSpPr>
          <p:cNvPr id="6" name="Diagrama de flujo: conector 5"/>
          <p:cNvSpPr/>
          <p:nvPr/>
        </p:nvSpPr>
        <p:spPr>
          <a:xfrm>
            <a:off x="302780" y="3140968"/>
            <a:ext cx="1100868" cy="70768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t>7</a:t>
            </a:r>
            <a:endParaRPr lang="es-CO" b="1" i="1" dirty="0"/>
          </a:p>
        </p:txBody>
      </p:sp>
    </p:spTree>
    <p:extLst>
      <p:ext uri="{BB962C8B-B14F-4D97-AF65-F5344CB8AC3E}">
        <p14:creationId xmlns:p14="http://schemas.microsoft.com/office/powerpoint/2010/main" val="52814000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7"/>
            <a:ext cx="8229600" cy="1484869"/>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es-CO" sz="4000" i="1" dirty="0"/>
              <a:t>Les dio carne solamente dos veces, mientras que el maná caía 6 veces en la semana durante 40 años</a:t>
            </a:r>
            <a:endParaRPr lang="es-CO" i="1" dirty="0"/>
          </a:p>
        </p:txBody>
      </p:sp>
      <p:sp>
        <p:nvSpPr>
          <p:cNvPr id="3" name="Marcador de contenido 2"/>
          <p:cNvSpPr>
            <a:spLocks noGrp="1"/>
          </p:cNvSpPr>
          <p:nvPr>
            <p:ph idx="1"/>
          </p:nvPr>
        </p:nvSpPr>
        <p:spPr>
          <a:xfrm>
            <a:off x="455466" y="5157193"/>
            <a:ext cx="8229600" cy="1440160"/>
          </a:xfrm>
        </p:spPr>
        <p:style>
          <a:lnRef idx="2">
            <a:schemeClr val="accent2"/>
          </a:lnRef>
          <a:fillRef idx="1">
            <a:schemeClr val="lt1"/>
          </a:fillRef>
          <a:effectRef idx="0">
            <a:schemeClr val="accent2"/>
          </a:effectRef>
          <a:fontRef idx="minor">
            <a:schemeClr val="dk1"/>
          </a:fontRef>
        </p:style>
        <p:txBody>
          <a:bodyPr>
            <a:normAutofit fontScale="92500"/>
          </a:bodyPr>
          <a:lstStyle/>
          <a:p>
            <a:pPr marL="0" indent="0" algn="ctr">
              <a:buNone/>
            </a:pPr>
            <a:r>
              <a:rPr lang="es-CO" sz="2800" dirty="0"/>
              <a:t>Esto nos habla de lo dañina que es la carne, para el consumo humano.  Mientras que el maná contenía todos los nutrientes necesarios para sostener el cuerpo. </a:t>
            </a:r>
          </a:p>
        </p:txBody>
      </p:sp>
      <p:pic>
        <p:nvPicPr>
          <p:cNvPr id="4" name="Imagen 3"/>
          <p:cNvPicPr>
            <a:picLocks noChangeAspect="1"/>
          </p:cNvPicPr>
          <p:nvPr/>
        </p:nvPicPr>
        <p:blipFill>
          <a:blip r:embed="rId2"/>
          <a:stretch>
            <a:fillRect/>
          </a:stretch>
        </p:blipFill>
        <p:spPr>
          <a:xfrm>
            <a:off x="455466" y="2047236"/>
            <a:ext cx="3744416" cy="2822227"/>
          </a:xfrm>
          <a:prstGeom prst="rect">
            <a:avLst/>
          </a:prstGeom>
        </p:spPr>
      </p:pic>
      <p:pic>
        <p:nvPicPr>
          <p:cNvPr id="6" name="Imagen 5"/>
          <p:cNvPicPr>
            <a:picLocks noChangeAspect="1"/>
          </p:cNvPicPr>
          <p:nvPr/>
        </p:nvPicPr>
        <p:blipFill>
          <a:blip r:embed="rId3"/>
          <a:stretch>
            <a:fillRect/>
          </a:stretch>
        </p:blipFill>
        <p:spPr>
          <a:xfrm>
            <a:off x="4788024" y="2047236"/>
            <a:ext cx="3897042" cy="2768085"/>
          </a:xfrm>
          <a:prstGeom prst="rect">
            <a:avLst/>
          </a:prstGeom>
        </p:spPr>
      </p:pic>
    </p:spTree>
    <p:extLst>
      <p:ext uri="{BB962C8B-B14F-4D97-AF65-F5344CB8AC3E}">
        <p14:creationId xmlns:p14="http://schemas.microsoft.com/office/powerpoint/2010/main" val="192559165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188640"/>
            <a:ext cx="8229600" cy="6552728"/>
          </a:xfrm>
        </p:spPr>
        <p:style>
          <a:lnRef idx="2">
            <a:schemeClr val="accent1"/>
          </a:lnRef>
          <a:fillRef idx="1">
            <a:schemeClr val="lt1"/>
          </a:fillRef>
          <a:effectRef idx="0">
            <a:schemeClr val="accent1"/>
          </a:effectRef>
          <a:fontRef idx="minor">
            <a:schemeClr val="dk1"/>
          </a:fontRef>
        </p:style>
        <p:txBody>
          <a:bodyPr>
            <a:normAutofit fontScale="85000" lnSpcReduction="10000"/>
          </a:bodyPr>
          <a:lstStyle/>
          <a:p>
            <a:pPr marL="0" indent="0">
              <a:buNone/>
            </a:pPr>
            <a:r>
              <a:rPr lang="es-CO" sz="3800" b="1" dirty="0"/>
              <a:t>                </a:t>
            </a:r>
            <a:r>
              <a:rPr lang="es-CO" sz="3800" b="1" u="sng" dirty="0"/>
              <a:t>No quiso ser generoso, </a:t>
            </a:r>
          </a:p>
          <a:p>
            <a:pPr marL="0" indent="0">
              <a:buNone/>
            </a:pPr>
            <a:r>
              <a:rPr lang="es-CO" sz="2400" dirty="0">
                <a:solidFill>
                  <a:srgbClr val="FF0000"/>
                </a:solidFill>
              </a:rPr>
              <a:t>Salmo 109.16.</a:t>
            </a:r>
          </a:p>
          <a:p>
            <a:pPr marL="400050" lvl="1" indent="0">
              <a:buNone/>
            </a:pPr>
            <a:r>
              <a:rPr lang="es-CO" sz="2400" dirty="0"/>
              <a:t>“</a:t>
            </a:r>
            <a:r>
              <a:rPr lang="es-CO" sz="2400" i="1" dirty="0"/>
              <a:t>por cuanto no se acordó de hacer misericordia, y persiguió al hombre afligido y menesteroso, al quebrantado de corazón, para darle muerte</a:t>
            </a:r>
            <a:r>
              <a:rPr lang="es-CO" sz="2400" dirty="0"/>
              <a:t>”.</a:t>
            </a:r>
          </a:p>
          <a:p>
            <a:pPr marL="400050" lvl="1" indent="0">
              <a:buNone/>
            </a:pPr>
            <a:r>
              <a:rPr lang="es-CO" sz="2400" dirty="0"/>
              <a:t>El Señor Jesús puede hablar aquí como Juez, dictando sentencia contra algunos de sus enemigos para advertencia de otros. Cuando los hombres rechazan la salvación de Cristo hasta sus oraciones se cuentan entre sus pecados.</a:t>
            </a:r>
          </a:p>
          <a:p>
            <a:pPr marL="400050" lvl="1" indent="0">
              <a:buNone/>
            </a:pPr>
            <a:r>
              <a:rPr lang="es-CO" sz="2400" dirty="0"/>
              <a:t>Piensa lo que apresura a algunos a una muerte vergonzosa, y lleva las familias y los bienes de otros a la ruina; que los hace despreciables y odiosos a ellos y a los suyos, y que trae pobreza, vergüenza y miseria a su posteridad es el pecado, esa mala obra destructora.</a:t>
            </a:r>
            <a:endParaRPr lang="es-CO" sz="900" dirty="0"/>
          </a:p>
          <a:p>
            <a:pPr marL="0" indent="0">
              <a:buNone/>
            </a:pPr>
            <a:endParaRPr lang="es-CO" sz="1000" dirty="0">
              <a:solidFill>
                <a:srgbClr val="FF0000"/>
              </a:solidFill>
            </a:endParaRPr>
          </a:p>
          <a:p>
            <a:pPr marL="0" indent="0">
              <a:buNone/>
            </a:pPr>
            <a:br>
              <a:rPr lang="es-CO" sz="1000" dirty="0"/>
            </a:br>
            <a:r>
              <a:rPr lang="es-CO" sz="2400" dirty="0">
                <a:solidFill>
                  <a:srgbClr val="FF0000"/>
                </a:solidFill>
              </a:rPr>
              <a:t>Mat.25:41-43 dice:</a:t>
            </a:r>
          </a:p>
          <a:p>
            <a:pPr marL="400050" lvl="1" indent="0">
              <a:buNone/>
            </a:pPr>
            <a:r>
              <a:rPr lang="es-CO" sz="2000" dirty="0"/>
              <a:t> </a:t>
            </a:r>
            <a:r>
              <a:rPr lang="es-CO" sz="2600" i="1" dirty="0"/>
              <a:t>Entonces dirá también a los de la izquierda: "Apartaos de mí, malditos, al fuego eterno preparado para el diablo y sus ángeles, 42 </a:t>
            </a:r>
            <a:r>
              <a:rPr lang="es-CO" sz="2600" b="1" i="1" dirty="0"/>
              <a:t>porque tuve hambre, y no me disteis de comer; tuve sed, y no me disteis de beber;  43 fui forastero, y no me recogisteis; estuve desnudo, y no me vestisteis; enfermo y en la cárcel, y no me visitasteis</a:t>
            </a:r>
            <a:r>
              <a:rPr lang="es-CO" sz="2600" dirty="0"/>
              <a:t>"</a:t>
            </a:r>
            <a:endParaRPr lang="es-CO" sz="900" dirty="0"/>
          </a:p>
        </p:txBody>
      </p:sp>
      <p:sp>
        <p:nvSpPr>
          <p:cNvPr id="2" name="Diagrama de flujo: conector 1"/>
          <p:cNvSpPr/>
          <p:nvPr/>
        </p:nvSpPr>
        <p:spPr>
          <a:xfrm>
            <a:off x="683568" y="188641"/>
            <a:ext cx="1224136"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8</a:t>
            </a:r>
            <a:endParaRPr lang="es-CO" b="1" i="1" dirty="0"/>
          </a:p>
        </p:txBody>
      </p:sp>
    </p:spTree>
    <p:extLst>
      <p:ext uri="{BB962C8B-B14F-4D97-AF65-F5344CB8AC3E}">
        <p14:creationId xmlns:p14="http://schemas.microsoft.com/office/powerpoint/2010/main" val="396693839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barn(inVertical)">
                                      <p:cBhvr>
                                        <p:cTn id="10"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2160240"/>
          </a:xfrm>
        </p:spPr>
        <p:style>
          <a:lnRef idx="2">
            <a:schemeClr val="accent6"/>
          </a:lnRef>
          <a:fillRef idx="1">
            <a:schemeClr val="lt1"/>
          </a:fillRef>
          <a:effectRef idx="0">
            <a:schemeClr val="accent6"/>
          </a:effectRef>
          <a:fontRef idx="minor">
            <a:schemeClr val="dk1"/>
          </a:fontRef>
        </p:style>
        <p:txBody>
          <a:bodyPr/>
          <a:lstStyle/>
          <a:p>
            <a:pPr marL="0" indent="0">
              <a:buNone/>
            </a:pPr>
            <a:r>
              <a:rPr lang="es-CO" b="1" dirty="0"/>
              <a:t>              </a:t>
            </a:r>
            <a:r>
              <a:rPr lang="es-CO" b="1" u="sng" dirty="0"/>
              <a:t>Codicia daña la familia, </a:t>
            </a:r>
          </a:p>
          <a:p>
            <a:pPr marL="0" indent="0">
              <a:buNone/>
            </a:pPr>
            <a:r>
              <a:rPr lang="es-CO" dirty="0">
                <a:solidFill>
                  <a:srgbClr val="FF0000"/>
                </a:solidFill>
              </a:rPr>
              <a:t>Proverbios 15.27.</a:t>
            </a:r>
          </a:p>
          <a:p>
            <a:pPr marL="400050" lvl="1" indent="0">
              <a:buNone/>
            </a:pPr>
            <a:r>
              <a:rPr lang="es-CO" dirty="0"/>
              <a:t>“</a:t>
            </a:r>
            <a:r>
              <a:rPr lang="es-CO" i="1" dirty="0"/>
              <a:t>Alborota su casa el codicioso, pero el que aborrece el soborno vivirá</a:t>
            </a:r>
            <a:r>
              <a:rPr lang="es-CO" dirty="0"/>
              <a:t>”.</a:t>
            </a:r>
          </a:p>
        </p:txBody>
      </p:sp>
      <p:sp>
        <p:nvSpPr>
          <p:cNvPr id="4" name="Rectángulo 3"/>
          <p:cNvSpPr/>
          <p:nvPr/>
        </p:nvSpPr>
        <p:spPr>
          <a:xfrm>
            <a:off x="598984" y="3068960"/>
            <a:ext cx="4621088" cy="3539430"/>
          </a:xfrm>
          <a:prstGeom prst="rect">
            <a:avLst/>
          </a:prstGeom>
          <a:effectLst>
            <a:glow rad="228600">
              <a:schemeClr val="accent4">
                <a:satMod val="175000"/>
                <a:alpha val="40000"/>
              </a:schemeClr>
            </a:glow>
            <a:outerShdw blurRad="40000" dist="20000" dir="5400000" rotWithShape="0">
              <a:srgbClr val="000000">
                <a:alpha val="38000"/>
              </a:srgbClr>
            </a:outerShdw>
          </a:effectLst>
        </p:spPr>
        <p:style>
          <a:lnRef idx="1">
            <a:schemeClr val="accent4"/>
          </a:lnRef>
          <a:fillRef idx="2">
            <a:schemeClr val="accent4"/>
          </a:fillRef>
          <a:effectRef idx="1">
            <a:schemeClr val="accent4"/>
          </a:effectRef>
          <a:fontRef idx="minor">
            <a:schemeClr val="dk1"/>
          </a:fontRef>
        </p:style>
        <p:txBody>
          <a:bodyPr wrap="square">
            <a:spAutoFit/>
          </a:bodyPr>
          <a:lstStyle/>
          <a:p>
            <a:r>
              <a:rPr lang="es-CO" sz="2800" dirty="0"/>
              <a:t>La persona tan codiciosa de ganancias que se rebaja a vender su honor, no gana riquezas duraderas.  Tarde o temprano se descubren sus actos, y se empobrece la casa donde ha vivido en el lujo que no ganó trabajando. </a:t>
            </a:r>
          </a:p>
        </p:txBody>
      </p:sp>
      <p:pic>
        <p:nvPicPr>
          <p:cNvPr id="5" name="Imagen 4"/>
          <p:cNvPicPr>
            <a:picLocks noChangeAspect="1"/>
          </p:cNvPicPr>
          <p:nvPr/>
        </p:nvPicPr>
        <p:blipFill>
          <a:blip r:embed="rId2"/>
          <a:stretch>
            <a:fillRect/>
          </a:stretch>
        </p:blipFill>
        <p:spPr>
          <a:xfrm>
            <a:off x="5436096" y="3000196"/>
            <a:ext cx="3594301" cy="3608194"/>
          </a:xfrm>
          <a:prstGeom prst="rect">
            <a:avLst/>
          </a:prstGeom>
        </p:spPr>
      </p:pic>
      <p:sp>
        <p:nvSpPr>
          <p:cNvPr id="2" name="Diagrama de flujo: conector 1"/>
          <p:cNvSpPr/>
          <p:nvPr/>
        </p:nvSpPr>
        <p:spPr>
          <a:xfrm>
            <a:off x="457200" y="385308"/>
            <a:ext cx="1092696" cy="68693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t>9</a:t>
            </a:r>
            <a:endParaRPr lang="es-CO" b="1" i="1" dirty="0"/>
          </a:p>
        </p:txBody>
      </p:sp>
    </p:spTree>
    <p:extLst>
      <p:ext uri="{BB962C8B-B14F-4D97-AF65-F5344CB8AC3E}">
        <p14:creationId xmlns:p14="http://schemas.microsoft.com/office/powerpoint/2010/main" val="77095592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a:effectLst>
            <a:glow rad="228600">
              <a:schemeClr val="accent4">
                <a:satMod val="175000"/>
                <a:alpha val="40000"/>
              </a:schemeClr>
            </a:glow>
            <a:outerShdw blurRad="40000" dist="20000" dir="5400000" rotWithShape="0">
              <a:srgbClr val="000000">
                <a:alpha val="38000"/>
              </a:srgbClr>
            </a:outerShdw>
          </a:effectLst>
          <a:scene3d>
            <a:camera prst="isometricOffAxis1Right"/>
            <a:lightRig rig="threePt" dir="t"/>
          </a:scene3d>
        </p:spPr>
        <p:style>
          <a:lnRef idx="1">
            <a:schemeClr val="accent3"/>
          </a:lnRef>
          <a:fillRef idx="2">
            <a:schemeClr val="accent3"/>
          </a:fillRef>
          <a:effectRef idx="1">
            <a:schemeClr val="accent3"/>
          </a:effectRef>
          <a:fontRef idx="minor">
            <a:schemeClr val="dk1"/>
          </a:fontRef>
        </p:style>
        <p:txBody>
          <a:bodyPr>
            <a:normAutofit fontScale="85000" lnSpcReduction="10000"/>
          </a:bodyPr>
          <a:lstStyle/>
          <a:p>
            <a:pPr marL="0" indent="0">
              <a:buNone/>
            </a:pPr>
            <a:r>
              <a:rPr lang="es-CO" b="1" dirty="0"/>
              <a:t>               </a:t>
            </a:r>
            <a:r>
              <a:rPr lang="es-CO" sz="3800" b="1" u="sng" dirty="0"/>
              <a:t>Cuatro cosas que nunca se hartan</a:t>
            </a:r>
            <a:endParaRPr lang="es-CO" b="1" u="sng" dirty="0"/>
          </a:p>
          <a:p>
            <a:pPr marL="0" indent="0">
              <a:buNone/>
            </a:pPr>
            <a:r>
              <a:rPr lang="es-CO" dirty="0">
                <a:solidFill>
                  <a:srgbClr val="FF0000"/>
                </a:solidFill>
              </a:rPr>
              <a:t>Proverbios 30.15-16.</a:t>
            </a:r>
          </a:p>
          <a:p>
            <a:pPr marL="400050" lvl="1" indent="0">
              <a:buNone/>
            </a:pPr>
            <a:r>
              <a:rPr lang="es-CO" i="1" dirty="0"/>
              <a:t>La sanguijuela tiene dos hijas que dicen: "¡Dame! ¡dame!" Tres cosas hay que nunca están hartas, y aun la cuarta nunca dice: "¡Basta!": (</a:t>
            </a:r>
            <a:r>
              <a:rPr lang="es-CO" b="1" i="1" dirty="0">
                <a:solidFill>
                  <a:srgbClr val="FF0000"/>
                </a:solidFill>
              </a:rPr>
              <a:t>1</a:t>
            </a:r>
            <a:r>
              <a:rPr lang="es-CO" i="1" dirty="0"/>
              <a:t>), </a:t>
            </a:r>
            <a:r>
              <a:rPr lang="es-CO" i="1" u="sng" dirty="0"/>
              <a:t>el seol</a:t>
            </a:r>
            <a:r>
              <a:rPr lang="es-CO" i="1" dirty="0"/>
              <a:t>, (</a:t>
            </a:r>
            <a:r>
              <a:rPr lang="es-CO" b="1" i="1" dirty="0">
                <a:solidFill>
                  <a:srgbClr val="FF0000"/>
                </a:solidFill>
              </a:rPr>
              <a:t>2</a:t>
            </a:r>
            <a:r>
              <a:rPr lang="es-CO" i="1" dirty="0"/>
              <a:t>), la </a:t>
            </a:r>
            <a:r>
              <a:rPr lang="es-CO" i="1" u="sng" dirty="0"/>
              <a:t>matriz estéril</a:t>
            </a:r>
            <a:r>
              <a:rPr lang="es-CO" i="1" dirty="0"/>
              <a:t>, (</a:t>
            </a:r>
            <a:r>
              <a:rPr lang="es-CO" b="1" i="1" dirty="0">
                <a:solidFill>
                  <a:srgbClr val="FF0000"/>
                </a:solidFill>
              </a:rPr>
              <a:t>3</a:t>
            </a:r>
            <a:r>
              <a:rPr lang="es-CO" i="1" dirty="0"/>
              <a:t>), la tierra, que no se sacia de agua, y (</a:t>
            </a:r>
            <a:r>
              <a:rPr lang="es-CO" b="1" i="1" dirty="0">
                <a:solidFill>
                  <a:srgbClr val="FF0000"/>
                </a:solidFill>
              </a:rPr>
              <a:t>4</a:t>
            </a:r>
            <a:r>
              <a:rPr lang="es-CO" i="1" dirty="0"/>
              <a:t>), el fuego, que jamás dice: "¡Basta!</a:t>
            </a:r>
            <a:r>
              <a:rPr lang="es-CO" dirty="0"/>
              <a:t>“</a:t>
            </a:r>
          </a:p>
          <a:p>
            <a:pPr marL="400050" lvl="1" indent="0">
              <a:buNone/>
            </a:pPr>
            <a:r>
              <a:rPr lang="es-CO" dirty="0"/>
              <a:t> </a:t>
            </a:r>
          </a:p>
          <a:p>
            <a:pPr marL="400050" lvl="1" indent="0">
              <a:buNone/>
            </a:pPr>
            <a:r>
              <a:rPr lang="es-CO" b="1" dirty="0"/>
              <a:t>1</a:t>
            </a:r>
            <a:r>
              <a:rPr lang="es-CO" dirty="0"/>
              <a:t>). </a:t>
            </a:r>
            <a:r>
              <a:rPr lang="es-CO" dirty="0">
                <a:solidFill>
                  <a:srgbClr val="FF0000"/>
                </a:solidFill>
              </a:rPr>
              <a:t>El sepulcro nunca se llenará hasta el punto de que no haya más espacio para los muertos.  </a:t>
            </a:r>
          </a:p>
          <a:p>
            <a:pPr marL="400050" lvl="1" indent="0">
              <a:buNone/>
            </a:pPr>
            <a:r>
              <a:rPr lang="es-CO" sz="3000" b="1" dirty="0"/>
              <a:t>2</a:t>
            </a:r>
            <a:r>
              <a:rPr lang="es-CO" dirty="0"/>
              <a:t>). </a:t>
            </a:r>
            <a:r>
              <a:rPr lang="es-CO" dirty="0">
                <a:solidFill>
                  <a:srgbClr val="FF0000"/>
                </a:solidFill>
              </a:rPr>
              <a:t>La mujer israelita sin hijos nunca perdía el anhelo de tener hijos para poder descollar entre las otras mujeres. </a:t>
            </a:r>
          </a:p>
          <a:p>
            <a:pPr marL="400050" lvl="1" indent="0">
              <a:buNone/>
            </a:pPr>
            <a:r>
              <a:rPr lang="es-CO" sz="3000" b="1" dirty="0"/>
              <a:t>3</a:t>
            </a:r>
            <a:r>
              <a:rPr lang="es-CO" dirty="0"/>
              <a:t>). </a:t>
            </a:r>
            <a:r>
              <a:rPr lang="es-CO" dirty="0">
                <a:solidFill>
                  <a:srgbClr val="FF0000"/>
                </a:solidFill>
              </a:rPr>
              <a:t>La tierra reseca y sedienta nunca puede recibir suficiente agua hasta el punto de quedar permanentemente fértil, y </a:t>
            </a:r>
          </a:p>
          <a:p>
            <a:pPr marL="400050" lvl="1" indent="0">
              <a:buNone/>
            </a:pPr>
            <a:r>
              <a:rPr lang="es-CO" sz="3000" b="1" dirty="0"/>
              <a:t>4</a:t>
            </a:r>
            <a:r>
              <a:rPr lang="es-CO" dirty="0"/>
              <a:t>). </a:t>
            </a:r>
            <a:r>
              <a:rPr lang="es-CO" dirty="0">
                <a:solidFill>
                  <a:srgbClr val="FF0000"/>
                </a:solidFill>
              </a:rPr>
              <a:t>El fuego devora todo cuanto se le ponga delante y nunca se sacia. </a:t>
            </a:r>
            <a:r>
              <a:rPr lang="es-CO" dirty="0"/>
              <a:t>Estos cuatro ejemplos son un ejemplo de Codicia.</a:t>
            </a:r>
          </a:p>
        </p:txBody>
      </p:sp>
      <p:sp>
        <p:nvSpPr>
          <p:cNvPr id="2" name="Diagrama de flujo: conector 1"/>
          <p:cNvSpPr/>
          <p:nvPr/>
        </p:nvSpPr>
        <p:spPr>
          <a:xfrm>
            <a:off x="755576" y="836712"/>
            <a:ext cx="1162472" cy="72008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400" b="1" i="1" dirty="0"/>
              <a:t>10</a:t>
            </a:r>
            <a:endParaRPr lang="es-CO" b="1" i="1" dirty="0"/>
          </a:p>
        </p:txBody>
      </p:sp>
    </p:spTree>
    <p:extLst>
      <p:ext uri="{BB962C8B-B14F-4D97-AF65-F5344CB8AC3E}">
        <p14:creationId xmlns:p14="http://schemas.microsoft.com/office/powerpoint/2010/main" val="178014242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circle(in)">
                                      <p:cBhvr>
                                        <p:cTn id="10" dur="2000"/>
                                        <p:tgtEl>
                                          <p:spTgt spid="3">
                                            <p:txEl>
                                              <p:pRg st="5" end="5"/>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circle(in)">
                                      <p:cBhvr>
                                        <p:cTn id="13" dur="2000"/>
                                        <p:tgtEl>
                                          <p:spTgt spid="3">
                                            <p:txEl>
                                              <p:pRg st="6" end="6"/>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circle(in)">
                                      <p:cBhvr>
                                        <p:cTn id="16"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616624"/>
          </a:xfrm>
          <a:scene3d>
            <a:camera prst="isometricOffAxis1Right"/>
            <a:lightRig rig="threePt" dir="t"/>
          </a:scene3d>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s-CO" b="1" dirty="0"/>
              <a:t>           </a:t>
            </a:r>
            <a:r>
              <a:rPr lang="es-CO" b="1" u="sng" dirty="0"/>
              <a:t>El dinero no sacia, </a:t>
            </a:r>
          </a:p>
          <a:p>
            <a:pPr marL="0" indent="0">
              <a:buNone/>
            </a:pPr>
            <a:r>
              <a:rPr lang="es-CO" dirty="0">
                <a:solidFill>
                  <a:srgbClr val="FF0000"/>
                </a:solidFill>
              </a:rPr>
              <a:t>Eclesiastés 5.10.</a:t>
            </a:r>
          </a:p>
          <a:p>
            <a:pPr marL="400050" lvl="1" indent="0">
              <a:buNone/>
            </a:pPr>
            <a:r>
              <a:rPr lang="es-CO" dirty="0"/>
              <a:t>“El que ama el dinero no se saciará de dinero; y el que ama la riqueza no sacará fruto. También esto es vanidad”.</a:t>
            </a:r>
          </a:p>
          <a:p>
            <a:pPr marL="400050" lvl="1" indent="0">
              <a:buNone/>
            </a:pPr>
            <a:r>
              <a:rPr lang="es-CO" dirty="0"/>
              <a:t> La vida dedicada al amontonamiento de riquezas rara vez se satisface con lo que ha acumulado.  Salomón tal vez pensaba en los muchísimos empleados subalternos y de mayor categoría de su gobierno, cada uno dispuesto a sacar el máximo provecho para sí. </a:t>
            </a:r>
          </a:p>
        </p:txBody>
      </p:sp>
      <p:sp>
        <p:nvSpPr>
          <p:cNvPr id="2" name="Diagrama de flujo: conector 1"/>
          <p:cNvSpPr/>
          <p:nvPr/>
        </p:nvSpPr>
        <p:spPr>
          <a:xfrm>
            <a:off x="683568" y="1196752"/>
            <a:ext cx="1008112" cy="720080"/>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t>11</a:t>
            </a:r>
            <a:endParaRPr lang="es-CO" sz="3200" b="1" i="1" dirty="0"/>
          </a:p>
        </p:txBody>
      </p:sp>
    </p:spTree>
    <p:extLst>
      <p:ext uri="{BB962C8B-B14F-4D97-AF65-F5344CB8AC3E}">
        <p14:creationId xmlns:p14="http://schemas.microsoft.com/office/powerpoint/2010/main" val="389764613"/>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a:effectLst>
            <a:glow rad="228600">
              <a:schemeClr val="accent2">
                <a:satMod val="175000"/>
                <a:alpha val="40000"/>
              </a:schemeClr>
            </a:glow>
          </a:effectLst>
          <a:scene3d>
            <a:camera prst="isometricOffAxis1Right"/>
            <a:lightRig rig="threePt" dir="t"/>
          </a:scene3d>
        </p:spPr>
        <p:style>
          <a:lnRef idx="2">
            <a:schemeClr val="accent6"/>
          </a:lnRef>
          <a:fillRef idx="1">
            <a:schemeClr val="lt1"/>
          </a:fillRef>
          <a:effectRef idx="0">
            <a:schemeClr val="accent6"/>
          </a:effectRef>
          <a:fontRef idx="minor">
            <a:schemeClr val="dk1"/>
          </a:fontRef>
        </p:style>
        <p:txBody>
          <a:bodyPr>
            <a:normAutofit fontScale="92500" lnSpcReduction="10000"/>
          </a:bodyPr>
          <a:lstStyle/>
          <a:p>
            <a:pPr marL="0" indent="0">
              <a:buNone/>
            </a:pPr>
            <a:r>
              <a:rPr lang="es-CO" dirty="0"/>
              <a:t>               </a:t>
            </a:r>
            <a:r>
              <a:rPr lang="es-CO" sz="3600" b="1" u="sng" dirty="0"/>
              <a:t>Codiciosos como perros. </a:t>
            </a:r>
            <a:endParaRPr lang="es-CO" b="1" u="sng" dirty="0"/>
          </a:p>
          <a:p>
            <a:r>
              <a:rPr lang="es-CO" dirty="0">
                <a:solidFill>
                  <a:srgbClr val="FF0000"/>
                </a:solidFill>
              </a:rPr>
              <a:t>Isaías 56.11.</a:t>
            </a:r>
          </a:p>
          <a:p>
            <a:r>
              <a:rPr lang="es-CO" sz="2800" dirty="0"/>
              <a:t>“Esos perros voraces son insaciables, y los pastores mismos no saben discernir: todos ellos siguen sus propios caminos, buscando cada uno su propio provecho, cada cual por su lado”.</a:t>
            </a:r>
          </a:p>
          <a:p>
            <a:pPr lvl="1"/>
            <a:r>
              <a:rPr lang="es-CO" sz="3000" b="1" dirty="0"/>
              <a:t>Perros comilones</a:t>
            </a:r>
            <a:r>
              <a:rPr lang="es-CO" sz="3000" dirty="0"/>
              <a:t>.</a:t>
            </a:r>
            <a:r>
              <a:rPr lang="es-CO" sz="2400" dirty="0"/>
              <a:t> </a:t>
            </a:r>
            <a:r>
              <a:rPr lang="es-CO" sz="2800" dirty="0"/>
              <a:t>En vez de buscar el bienestar del rebaño que había sido encomendado a su cuidado, los dirigentes de Israel eran como perros que comían las ovejas que debían proteger (ver Jer.12:10-11; Eze.34:8). </a:t>
            </a:r>
          </a:p>
          <a:p>
            <a:r>
              <a:rPr lang="es-CO" sz="2800" dirty="0"/>
              <a:t>Una terrible responsabilidad descansaba sobre esos pastores que sólo se interesaban en sí mismos. Dios los tendría por responsables de la dolorosa pérdida del rebaño (Ver Jer.13:20; Eze.34:9-10).  </a:t>
            </a:r>
          </a:p>
          <a:p>
            <a:endParaRPr lang="es-CO" dirty="0"/>
          </a:p>
        </p:txBody>
      </p:sp>
      <p:sp>
        <p:nvSpPr>
          <p:cNvPr id="4" name="Diagrama de flujo: conector 3"/>
          <p:cNvSpPr/>
          <p:nvPr/>
        </p:nvSpPr>
        <p:spPr>
          <a:xfrm>
            <a:off x="827584" y="764704"/>
            <a:ext cx="1234480" cy="759118"/>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dirty="0"/>
              <a:t>12</a:t>
            </a:r>
            <a:endParaRPr lang="es-CO" b="1" dirty="0"/>
          </a:p>
        </p:txBody>
      </p:sp>
    </p:spTree>
    <p:extLst>
      <p:ext uri="{BB962C8B-B14F-4D97-AF65-F5344CB8AC3E}">
        <p14:creationId xmlns:p14="http://schemas.microsoft.com/office/powerpoint/2010/main" val="324353357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a:scene3d>
            <a:camera prst="isometricOffAxis1Right"/>
            <a:lightRig rig="threePt" dir="t"/>
          </a:scene3d>
        </p:spPr>
        <p:style>
          <a:lnRef idx="1">
            <a:schemeClr val="accent5"/>
          </a:lnRef>
          <a:fillRef idx="2">
            <a:schemeClr val="accent5"/>
          </a:fillRef>
          <a:effectRef idx="1">
            <a:schemeClr val="accent5"/>
          </a:effectRef>
          <a:fontRef idx="minor">
            <a:schemeClr val="dk1"/>
          </a:fontRef>
        </p:style>
        <p:txBody>
          <a:bodyPr>
            <a:normAutofit fontScale="92500"/>
          </a:bodyPr>
          <a:lstStyle/>
          <a:p>
            <a:pPr marL="0" indent="0">
              <a:buNone/>
            </a:pPr>
            <a:r>
              <a:rPr lang="es-CO" b="1" dirty="0"/>
              <a:t>                      </a:t>
            </a:r>
            <a:r>
              <a:rPr lang="es-CO" b="1" u="sng" dirty="0"/>
              <a:t>Ganancias deshonestas.</a:t>
            </a:r>
          </a:p>
          <a:p>
            <a:pPr marL="0" indent="0">
              <a:buNone/>
            </a:pPr>
            <a:r>
              <a:rPr lang="es-CO" dirty="0">
                <a:solidFill>
                  <a:srgbClr val="FF0000"/>
                </a:solidFill>
              </a:rPr>
              <a:t>Jeremías 17:11; 22:17.</a:t>
            </a:r>
          </a:p>
          <a:p>
            <a:pPr marL="400050" lvl="1" indent="0">
              <a:buNone/>
            </a:pPr>
            <a:r>
              <a:rPr lang="es-CO" i="1" dirty="0"/>
              <a:t>Como la perdiz que cubre lo que no puso, es el que injustamente amontona riquezas: en la mitad de sus días las dejará, y en su final será un insensato.</a:t>
            </a:r>
          </a:p>
          <a:p>
            <a:pPr marL="400050" lvl="1" indent="0">
              <a:buNone/>
            </a:pPr>
            <a:r>
              <a:rPr lang="es-CO" dirty="0"/>
              <a:t>El hebreo de este versículo es enigmático.  Algunos estiman que se refiere a una creencia popular de los judíos, según la cual la perdiz añadía a sus huevos otros que robaba, y que los polluelos que nacían de los huevos robados, se alejaban de ella.  Quizá Jeremías aprovechó esta creencia para ilustrar llamativamente la conducta del codicioso, cuya avidez le hace amontonar riquezas que no son verdaderamente suyas, y que tarde o temprano “se harán alas” y desaparecerán. </a:t>
            </a:r>
          </a:p>
        </p:txBody>
      </p:sp>
      <p:sp>
        <p:nvSpPr>
          <p:cNvPr id="2" name="Diagrama de flujo: conector 1"/>
          <p:cNvSpPr/>
          <p:nvPr/>
        </p:nvSpPr>
        <p:spPr>
          <a:xfrm>
            <a:off x="971600" y="980728"/>
            <a:ext cx="1155041" cy="792088"/>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13           </a:t>
            </a:r>
            <a:endParaRPr lang="es-CO" sz="2400" b="1" i="1" dirty="0"/>
          </a:p>
        </p:txBody>
      </p:sp>
    </p:spTree>
    <p:extLst>
      <p:ext uri="{BB962C8B-B14F-4D97-AF65-F5344CB8AC3E}">
        <p14:creationId xmlns:p14="http://schemas.microsoft.com/office/powerpoint/2010/main" val="258775858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scene3d>
            <a:camera prst="isometricOffAxis1Right"/>
            <a:lightRig rig="threePt" dir="t"/>
          </a:scene3d>
        </p:spPr>
        <p:txBody>
          <a:bodyPr>
            <a:normAutofit fontScale="92500" lnSpcReduction="20000"/>
          </a:bodyPr>
          <a:lstStyle/>
          <a:p>
            <a:pPr marL="0" indent="0">
              <a:buNone/>
            </a:pPr>
            <a:r>
              <a:rPr lang="es-CO" dirty="0">
                <a:solidFill>
                  <a:srgbClr val="FF0000"/>
                </a:solidFill>
              </a:rPr>
              <a:t>Jeremías 22.17.</a:t>
            </a:r>
          </a:p>
          <a:p>
            <a:pPr marL="400050" lvl="1" indent="0">
              <a:buNone/>
            </a:pPr>
            <a:r>
              <a:rPr lang="es-CO" dirty="0"/>
              <a:t> “</a:t>
            </a:r>
            <a:r>
              <a:rPr lang="es-CO" i="1" dirty="0"/>
              <a:t>Mas tus ojos y tu corazón no son sino para tu avaricia, para derramar sangre inocente y para oprimir y hacer agravio".</a:t>
            </a:r>
          </a:p>
          <a:p>
            <a:pPr marL="400050" lvl="1" indent="0">
              <a:buNone/>
            </a:pPr>
            <a:r>
              <a:rPr lang="es-CO" dirty="0">
                <a:latin typeface="+mj-lt"/>
              </a:rPr>
              <a:t>Aquí se refiere a la riqueza que era obtenida por medio de “opresión” y “agravio”. </a:t>
            </a:r>
          </a:p>
          <a:p>
            <a:pPr marL="0" indent="0">
              <a:buNone/>
            </a:pPr>
            <a:r>
              <a:rPr lang="es-CO" sz="3600" b="1" dirty="0">
                <a:latin typeface="+mj-lt"/>
              </a:rPr>
              <a:t>          </a:t>
            </a:r>
            <a:r>
              <a:rPr lang="es-CO" sz="3600" b="1" u="sng" dirty="0">
                <a:latin typeface="+mj-lt"/>
              </a:rPr>
              <a:t>Prospera por el fracasos de otros. </a:t>
            </a:r>
          </a:p>
          <a:p>
            <a:pPr marL="0" indent="0">
              <a:buNone/>
            </a:pPr>
            <a:r>
              <a:rPr lang="es-CO" dirty="0">
                <a:solidFill>
                  <a:srgbClr val="FF0000"/>
                </a:solidFill>
                <a:latin typeface="+mj-lt"/>
              </a:rPr>
              <a:t>Ezequiel 26.1-3.</a:t>
            </a:r>
          </a:p>
          <a:p>
            <a:pPr marL="400050" lvl="1" indent="0">
              <a:buNone/>
            </a:pPr>
            <a:r>
              <a:rPr lang="es-CO" i="1" dirty="0">
                <a:latin typeface="+mj-lt"/>
              </a:rPr>
              <a:t>Aconteció en el undécimo año, en el día primero del mes, que vino a mí palabra de Jehová, diciendo: 2 "Hijo de hombre, por cuanto dijo Tiro contra Jerusalén: ""¡</a:t>
            </a:r>
            <a:r>
              <a:rPr lang="es-CO" b="1" i="1" u="sng" dirty="0">
                <a:latin typeface="+mj-lt"/>
              </a:rPr>
              <a:t>Ea, qué bien</a:t>
            </a:r>
            <a:r>
              <a:rPr lang="es-CO" i="1" u="sng" dirty="0">
                <a:latin typeface="+mj-lt"/>
              </a:rPr>
              <a:t>! ¡Quebrantada está la que era puerta de las naciones! ¡Ha llegado mi turno: yo seré llena y ella quedará arruinada</a:t>
            </a:r>
            <a:r>
              <a:rPr lang="es-CO" i="1" dirty="0">
                <a:latin typeface="+mj-lt"/>
              </a:rPr>
              <a:t>!" 3 "Por tanto, así ha dicho Jehová, el Señor: "He aquí yo estoy contra ti, Tiro, y haré subir contra ti muchas naciones, como el mar hace subir sus olas.</a:t>
            </a:r>
          </a:p>
        </p:txBody>
      </p:sp>
      <p:sp>
        <p:nvSpPr>
          <p:cNvPr id="2" name="Diagrama de flujo: conector 1"/>
          <p:cNvSpPr/>
          <p:nvPr/>
        </p:nvSpPr>
        <p:spPr>
          <a:xfrm>
            <a:off x="755576" y="3068960"/>
            <a:ext cx="1008112" cy="64807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t>14</a:t>
            </a:r>
            <a:endParaRPr lang="es-CO" sz="2400" b="1" i="1" dirty="0"/>
          </a:p>
        </p:txBody>
      </p:sp>
    </p:spTree>
    <p:extLst>
      <p:ext uri="{BB962C8B-B14F-4D97-AF65-F5344CB8AC3E}">
        <p14:creationId xmlns:p14="http://schemas.microsoft.com/office/powerpoint/2010/main" val="147416428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style>
          <a:lnRef idx="2">
            <a:schemeClr val="dk1"/>
          </a:lnRef>
          <a:fillRef idx="1">
            <a:schemeClr val="lt1"/>
          </a:fillRef>
          <a:effectRef idx="0">
            <a:schemeClr val="dk1"/>
          </a:effectRef>
          <a:fontRef idx="minor">
            <a:schemeClr val="dk1"/>
          </a:fontRef>
        </p:style>
        <p:txBody>
          <a:bodyPr>
            <a:normAutofit fontScale="85000" lnSpcReduction="10000"/>
          </a:bodyPr>
          <a:lstStyle/>
          <a:p>
            <a:r>
              <a:rPr lang="es-CO" dirty="0"/>
              <a:t>Tiro era una poderosa ciudad comercial compuesta de la antigua Tiro, situada en la costa, y la nueva Tiro, construida en una isla rocosa de unas 57 hectáreas de superficie, a menos de 1 kilómetro de la costa.</a:t>
            </a:r>
          </a:p>
          <a:p>
            <a:r>
              <a:rPr lang="es-CO" dirty="0"/>
              <a:t> La nueva Tiro tenía dos puertos, uno hacia el norte, el otro hacia el sur. Desde allí los tirios enviaban sus flotas mercantes hasta el África Occidental, en el Atlántico, y hasta la Gran Bretaña actual. Los tirios fundaron colonias en España y en el norte de África, algunas de las cuales llegaron a ser muy conocidas, como Cartago, Gades (hoy Cádiz), y Abdera. </a:t>
            </a:r>
          </a:p>
          <a:p>
            <a:r>
              <a:rPr lang="es-CO" dirty="0"/>
              <a:t>También eran famosos los artífices de Tiro. Sus productos manufacturados: artículos de cobre, textiles (sobre todo los teñidos de púrpura), artículos de vidrio, y alfarería, eran famosos en todo el mundo antiguo. (</a:t>
            </a:r>
            <a:r>
              <a:rPr lang="es-CO" b="1" dirty="0"/>
              <a:t>Todo esto los hacía enorgullecerse</a:t>
            </a:r>
            <a:r>
              <a:rPr lang="es-CO" dirty="0"/>
              <a:t>).</a:t>
            </a:r>
          </a:p>
        </p:txBody>
      </p:sp>
    </p:spTree>
    <p:extLst>
      <p:ext uri="{BB962C8B-B14F-4D97-AF65-F5344CB8AC3E}">
        <p14:creationId xmlns:p14="http://schemas.microsoft.com/office/powerpoint/2010/main" val="102783472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p:spPr>
        <p:txBody>
          <a:bodyPr>
            <a:normAutofit fontScale="77500" lnSpcReduction="20000"/>
          </a:bodyPr>
          <a:lstStyle/>
          <a:p>
            <a:pPr marL="0" indent="0">
              <a:buNone/>
            </a:pPr>
            <a:r>
              <a:rPr lang="es-CO" dirty="0"/>
              <a:t>Los fenicios hablaban una lengua semítica. La religión tenía un papel importante en su vida. Su principal Dios era Baal Melkart, Dios patrono de Tiro. Evidentemente, éste fue el Baal que se adoró en Israel por influencia de Jezabel. También se adoraba a Astarté y a otras divinidades con orgías de suma corrupción </a:t>
            </a:r>
            <a:r>
              <a:rPr lang="es-CO" dirty="0">
                <a:solidFill>
                  <a:srgbClr val="FF0000"/>
                </a:solidFill>
              </a:rPr>
              <a:t>(Ver PP. 41-43).</a:t>
            </a:r>
          </a:p>
          <a:p>
            <a:endParaRPr lang="es-CO" sz="3300" i="1" u="sng" dirty="0"/>
          </a:p>
          <a:p>
            <a:r>
              <a:rPr lang="es-CO" sz="3300" i="1" u="sng" dirty="0"/>
              <a:t>¡Ea, que bien!</a:t>
            </a:r>
            <a:r>
              <a:rPr lang="es-CO" sz="3300" i="1" dirty="0"/>
              <a:t> La alegría de Tiro por la caída de Jerusalén parece haber sido puramente egoísta. En tiempos de Salomón, Jerusalén había sido un gran centro comercial por el cual pasaban las mercancías de Arabia y aun de la India</a:t>
            </a:r>
            <a:r>
              <a:rPr lang="es-CO" i="1" dirty="0"/>
              <a:t>. </a:t>
            </a:r>
          </a:p>
          <a:p>
            <a:pPr marL="0" indent="0">
              <a:buNone/>
            </a:pPr>
            <a:r>
              <a:rPr lang="es-CO" dirty="0"/>
              <a:t>Sin duda Jerusalén se había enriquecido por el comercio con los fenicios. Aun después de haber declinado el poderío de Jerusalén, debido a la importancia de su ubicación seguramente había sido el centro de muchas transacciones comerciales que Tiro se habría alegrado de monopolizar. (</a:t>
            </a:r>
            <a:r>
              <a:rPr lang="es-CO" b="1" dirty="0"/>
              <a:t>El cristiano nunca debe alegrarse por la caída de otro</a:t>
            </a:r>
            <a:r>
              <a:rPr lang="es-CO" dirty="0"/>
              <a:t>).</a:t>
            </a:r>
          </a:p>
          <a:p>
            <a:endParaRPr lang="es-CO" dirty="0"/>
          </a:p>
        </p:txBody>
      </p:sp>
    </p:spTree>
    <p:extLst>
      <p:ext uri="{BB962C8B-B14F-4D97-AF65-F5344CB8AC3E}">
        <p14:creationId xmlns:p14="http://schemas.microsoft.com/office/powerpoint/2010/main" val="362151824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7544" y="404664"/>
            <a:ext cx="8229600" cy="6192688"/>
          </a:xfrm>
          <a:effectLst>
            <a:glow rad="228600">
              <a:schemeClr val="accent4">
                <a:satMod val="175000"/>
                <a:alpha val="40000"/>
              </a:schemeClr>
            </a:glow>
          </a:effectLst>
          <a:scene3d>
            <a:camera prst="isometricOffAxis1Right"/>
            <a:lightRig rig="threePt" dir="t"/>
          </a:scene3d>
        </p:spPr>
        <p:style>
          <a:lnRef idx="2">
            <a:schemeClr val="accent3"/>
          </a:lnRef>
          <a:fillRef idx="1">
            <a:schemeClr val="lt1"/>
          </a:fillRef>
          <a:effectRef idx="0">
            <a:schemeClr val="accent3"/>
          </a:effectRef>
          <a:fontRef idx="minor">
            <a:schemeClr val="dk1"/>
          </a:fontRef>
        </p:style>
        <p:txBody>
          <a:bodyPr>
            <a:normAutofit fontScale="85000" lnSpcReduction="20000"/>
          </a:bodyPr>
          <a:lstStyle/>
          <a:p>
            <a:pPr marL="0" indent="0">
              <a:buNone/>
            </a:pPr>
            <a:r>
              <a:rPr lang="es-CO" sz="3600" b="1" dirty="0"/>
              <a:t>          </a:t>
            </a:r>
            <a:r>
              <a:rPr lang="es-CO" sz="3600" b="1" u="sng" dirty="0"/>
              <a:t>Pastores egoístas.</a:t>
            </a:r>
            <a:r>
              <a:rPr lang="es-CO" dirty="0"/>
              <a:t> </a:t>
            </a:r>
          </a:p>
          <a:p>
            <a:pPr marL="0" indent="0">
              <a:buNone/>
            </a:pPr>
            <a:r>
              <a:rPr lang="es-CO" dirty="0">
                <a:solidFill>
                  <a:srgbClr val="FF0000"/>
                </a:solidFill>
              </a:rPr>
              <a:t>Ezequiel 34.2.</a:t>
            </a:r>
          </a:p>
          <a:p>
            <a:pPr marL="400050" lvl="1" indent="0">
              <a:buNone/>
            </a:pPr>
            <a:r>
              <a:rPr lang="es-CO" dirty="0"/>
              <a:t> </a:t>
            </a:r>
            <a:r>
              <a:rPr lang="es-CO" sz="2400" i="1" dirty="0"/>
              <a:t>"Hijo de hombre, profetiza contra los pastores de Israel; profetiza, y di a los pastores: "Así ha dicho Jehová, el Señor: ¡Ay de los pastores de Israel, que se apacientan a sí mismos! ¿Acaso los pastores no apacientan a los rebaños?”</a:t>
            </a:r>
          </a:p>
          <a:p>
            <a:pPr marL="400050" lvl="1" indent="0">
              <a:buNone/>
            </a:pPr>
            <a:r>
              <a:rPr lang="es-CO" sz="2400" dirty="0"/>
              <a:t>El pastor debería hacer lo que indica su nombre. Pero en lugar de preocuparse por cuidar del rebaño de Dios, el texto dice: “SE APACIENTAN A SÍ MISMOS”. </a:t>
            </a:r>
          </a:p>
          <a:p>
            <a:pPr marL="400050" lvl="1" indent="0">
              <a:buNone/>
            </a:pPr>
            <a:endParaRPr lang="es-CO" sz="2400" i="1" dirty="0"/>
          </a:p>
          <a:p>
            <a:pPr marL="0" indent="0">
              <a:buNone/>
            </a:pPr>
            <a:r>
              <a:rPr lang="es-CO" sz="3600" b="1" dirty="0"/>
              <a:t>         </a:t>
            </a:r>
            <a:r>
              <a:rPr lang="es-CO" sz="3600" b="1" u="sng" dirty="0"/>
              <a:t>Avaricia por botín.</a:t>
            </a:r>
            <a:r>
              <a:rPr lang="es-CO" b="1" dirty="0"/>
              <a:t> </a:t>
            </a:r>
          </a:p>
          <a:p>
            <a:pPr marL="0" indent="0">
              <a:buNone/>
            </a:pPr>
            <a:r>
              <a:rPr lang="es-CO" dirty="0">
                <a:solidFill>
                  <a:srgbClr val="FF0000"/>
                </a:solidFill>
              </a:rPr>
              <a:t>Amos 3.10</a:t>
            </a:r>
          </a:p>
          <a:p>
            <a:pPr marL="400050" lvl="1" indent="0">
              <a:buNone/>
            </a:pPr>
            <a:r>
              <a:rPr lang="es-CO" i="1" dirty="0"/>
              <a:t>“No saben hacer lo recto, dice Jehová; atesoran rapiña y despojo en sus palacios</a:t>
            </a:r>
            <a:r>
              <a:rPr lang="es-CO" dirty="0"/>
              <a:t>”.</a:t>
            </a:r>
          </a:p>
          <a:p>
            <a:pPr marL="400050" lvl="1" indent="0">
              <a:buNone/>
            </a:pPr>
            <a:r>
              <a:rPr lang="es-CO" dirty="0"/>
              <a:t>El pueblo de Samaria, y así también todo Israel, había abandonado la justicia, la base misma de la sociedad. Es característico de la ceguera moral y espiritual causada por el pecado, que el pecador no sólo no haga lo bueno sino que, al final, parece incapacitado para percibirlo. </a:t>
            </a:r>
            <a:r>
              <a:rPr lang="es-CO" dirty="0">
                <a:solidFill>
                  <a:srgbClr val="FF0000"/>
                </a:solidFill>
              </a:rPr>
              <a:t>(Ver Oseas 4:6).</a:t>
            </a:r>
          </a:p>
        </p:txBody>
      </p:sp>
      <p:sp>
        <p:nvSpPr>
          <p:cNvPr id="2" name="Diagrama de flujo: conector 1"/>
          <p:cNvSpPr/>
          <p:nvPr/>
        </p:nvSpPr>
        <p:spPr>
          <a:xfrm>
            <a:off x="755576" y="897868"/>
            <a:ext cx="970886" cy="64807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15</a:t>
            </a:r>
            <a:endParaRPr lang="es-CO" sz="2400" b="1" i="1" dirty="0"/>
          </a:p>
        </p:txBody>
      </p:sp>
      <p:sp>
        <p:nvSpPr>
          <p:cNvPr id="4" name="Diagrama de flujo: conector 3"/>
          <p:cNvSpPr/>
          <p:nvPr/>
        </p:nvSpPr>
        <p:spPr>
          <a:xfrm>
            <a:off x="611559" y="3717032"/>
            <a:ext cx="936104" cy="709228"/>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t>16</a:t>
            </a:r>
            <a:endParaRPr lang="es-CO" sz="2400" b="1" dirty="0"/>
          </a:p>
        </p:txBody>
      </p:sp>
    </p:spTree>
    <p:extLst>
      <p:ext uri="{BB962C8B-B14F-4D97-AF65-F5344CB8AC3E}">
        <p14:creationId xmlns:p14="http://schemas.microsoft.com/office/powerpoint/2010/main" val="12894727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scene3d>
            <a:camera prst="isometricOffAxis1Right"/>
            <a:lightRig rig="threePt" dir="t"/>
          </a:scene3d>
        </p:spPr>
        <p:txBody>
          <a:bodyPr>
            <a:normAutofit fontScale="85000" lnSpcReduction="20000"/>
          </a:bodyPr>
          <a:lstStyle/>
          <a:p>
            <a:pPr marL="0" indent="0">
              <a:buNone/>
            </a:pPr>
            <a:r>
              <a:rPr lang="es-CO" b="1" dirty="0"/>
              <a:t>         </a:t>
            </a:r>
            <a:r>
              <a:rPr lang="es-CO" b="1" u="sng" dirty="0"/>
              <a:t>Vendimiadores dejan algunos racimos.</a:t>
            </a:r>
          </a:p>
          <a:p>
            <a:pPr marL="0" indent="0">
              <a:buNone/>
            </a:pPr>
            <a:r>
              <a:rPr lang="es-CO" dirty="0"/>
              <a:t> </a:t>
            </a:r>
            <a:r>
              <a:rPr lang="es-CO" dirty="0">
                <a:solidFill>
                  <a:srgbClr val="FF0000"/>
                </a:solidFill>
              </a:rPr>
              <a:t>Abdías 5:5.</a:t>
            </a:r>
          </a:p>
          <a:p>
            <a:pPr marL="400050" lvl="1" indent="0">
              <a:buNone/>
            </a:pPr>
            <a:r>
              <a:rPr lang="es-CO" i="1" dirty="0"/>
              <a:t>"Si ladrones vinieran a ti, o robadores de noche (¡cómo has sido destruido!), ¿no hurtarían lo que necesitan? Si entraran a ti vendimiadores, ¿no dejarían algún rebusco?”</a:t>
            </a:r>
          </a:p>
          <a:p>
            <a:pPr marL="400050" lvl="1" indent="0">
              <a:buNone/>
            </a:pPr>
            <a:r>
              <a:rPr lang="es-CO" dirty="0"/>
              <a:t>Muchas veces los ladrones y saqueadores se llevan unas cosas pero dejan otras.  Sin embargo, para acentuar la plenitud de la destrucción que sobrevendrá, Abdías al contrario muestra que nada sería dejado, debido a la avaricia.  </a:t>
            </a:r>
          </a:p>
          <a:p>
            <a:pPr marL="0" indent="0">
              <a:buNone/>
            </a:pPr>
            <a:endParaRPr lang="es-CO" sz="3500" b="1" u="sng" dirty="0"/>
          </a:p>
          <a:p>
            <a:pPr marL="0" indent="0">
              <a:buNone/>
            </a:pPr>
            <a:r>
              <a:rPr lang="es-CO" sz="3500" b="1" dirty="0"/>
              <a:t>        </a:t>
            </a:r>
            <a:r>
              <a:rPr lang="es-CO" sz="3500" b="1" u="sng" dirty="0"/>
              <a:t>Riqueza por extorsión, </a:t>
            </a:r>
          </a:p>
          <a:p>
            <a:pPr marL="0" indent="0">
              <a:buNone/>
            </a:pPr>
            <a:r>
              <a:rPr lang="es-CO" dirty="0">
                <a:solidFill>
                  <a:srgbClr val="FF0000"/>
                </a:solidFill>
              </a:rPr>
              <a:t>Habacuc 2:6,9.</a:t>
            </a:r>
          </a:p>
          <a:p>
            <a:pPr marL="400050" lvl="1" indent="0">
              <a:buNone/>
            </a:pPr>
            <a:r>
              <a:rPr lang="es-CO" dirty="0"/>
              <a:t>"¿No entonarán todos estos contra él refranes y sarcasmos? Dirán: "¡Ay del que multiplicó lo que no era suyo! </a:t>
            </a:r>
            <a:r>
              <a:rPr lang="es-CO" u="sng" dirty="0"/>
              <a:t>¿Hasta cuándo seguirá acumulando prenda tras prenda?</a:t>
            </a:r>
            <a:r>
              <a:rPr lang="es-CO" dirty="0"/>
              <a:t>" 9 "¡Ay del que </a:t>
            </a:r>
            <a:r>
              <a:rPr lang="es-CO" b="1" u="sng" dirty="0"/>
              <a:t>codicia</a:t>
            </a:r>
            <a:r>
              <a:rPr lang="es-CO" u="sng" dirty="0"/>
              <a:t> injusta ganancia para su casa</a:t>
            </a:r>
            <a:r>
              <a:rPr lang="es-CO" dirty="0"/>
              <a:t>, para poner en alto su nido, para escaparse del poder del mal!</a:t>
            </a:r>
          </a:p>
        </p:txBody>
      </p:sp>
      <p:sp>
        <p:nvSpPr>
          <p:cNvPr id="2" name="Diagrama de flujo: conector 1"/>
          <p:cNvSpPr/>
          <p:nvPr/>
        </p:nvSpPr>
        <p:spPr>
          <a:xfrm>
            <a:off x="457200" y="548680"/>
            <a:ext cx="1090464"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t>17</a:t>
            </a:r>
            <a:endParaRPr lang="es-CO" sz="2800" b="1" i="1" dirty="0"/>
          </a:p>
        </p:txBody>
      </p:sp>
      <p:sp>
        <p:nvSpPr>
          <p:cNvPr id="4" name="Diagrama de flujo: conector 3"/>
          <p:cNvSpPr/>
          <p:nvPr/>
        </p:nvSpPr>
        <p:spPr>
          <a:xfrm>
            <a:off x="439656" y="4005064"/>
            <a:ext cx="1108007"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i="1" dirty="0"/>
              <a:t>18</a:t>
            </a:r>
            <a:endParaRPr lang="es-CO" sz="2800" b="1" i="1" dirty="0"/>
          </a:p>
        </p:txBody>
      </p:sp>
    </p:spTree>
    <p:extLst>
      <p:ext uri="{BB962C8B-B14F-4D97-AF65-F5344CB8AC3E}">
        <p14:creationId xmlns:p14="http://schemas.microsoft.com/office/powerpoint/2010/main" val="240224492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scene3d>
            <a:camera prst="isometricOffAxis1Right"/>
            <a:lightRig rig="threePt" dir="t"/>
          </a:scene3d>
        </p:spPr>
        <p:txBody>
          <a:bodyPr>
            <a:normAutofit fontScale="92500" lnSpcReduction="10000"/>
          </a:bodyPr>
          <a:lstStyle/>
          <a:p>
            <a:pPr marL="0" indent="0">
              <a:buNone/>
            </a:pPr>
            <a:r>
              <a:rPr lang="es-CO" b="1" dirty="0"/>
              <a:t>        </a:t>
            </a:r>
            <a:r>
              <a:rPr lang="es-CO" b="1" u="sng" dirty="0"/>
              <a:t>Codiciosos como lobos. </a:t>
            </a:r>
          </a:p>
          <a:p>
            <a:pPr marL="0" indent="0">
              <a:buNone/>
            </a:pPr>
            <a:r>
              <a:rPr lang="es-CO" dirty="0">
                <a:solidFill>
                  <a:srgbClr val="FF0000"/>
                </a:solidFill>
              </a:rPr>
              <a:t>Sofonías 3:3.</a:t>
            </a:r>
          </a:p>
          <a:p>
            <a:pPr marL="400050" lvl="1" indent="0">
              <a:buNone/>
            </a:pPr>
            <a:r>
              <a:rPr lang="es-CO" i="1" dirty="0"/>
              <a:t>“Sus príncipes son, en medio de ella, leones rugientes; sus jueces, lobos nocturnos que no dejan ni un hueso para la mañana”.</a:t>
            </a:r>
          </a:p>
          <a:p>
            <a:pPr marL="400050" lvl="1" indent="0">
              <a:buNone/>
            </a:pPr>
            <a:r>
              <a:rPr lang="es-CO" b="1" i="1" dirty="0"/>
              <a:t>Leones rugientes</a:t>
            </a:r>
            <a:r>
              <a:rPr lang="es-CO" i="1" dirty="0"/>
              <a:t>. </a:t>
            </a:r>
            <a:r>
              <a:rPr lang="es-CO" dirty="0"/>
              <a:t>Los caudillos de Judá devoraban al pueblo como a una presa. </a:t>
            </a:r>
          </a:p>
          <a:p>
            <a:pPr marL="400050" lvl="1" indent="0">
              <a:buNone/>
            </a:pPr>
            <a:r>
              <a:rPr lang="es-CO" b="1" dirty="0"/>
              <a:t>Lobos nocturnos</a:t>
            </a:r>
            <a:r>
              <a:rPr lang="es-CO" dirty="0"/>
              <a:t>. Esas bestias de presa cazaban y devoraban a sus indefensas víctimas principalmente de noche. </a:t>
            </a:r>
          </a:p>
          <a:p>
            <a:pPr marL="0" indent="0">
              <a:buNone/>
            </a:pPr>
            <a:r>
              <a:rPr lang="es-CO" b="1" dirty="0"/>
              <a:t>           </a:t>
            </a:r>
            <a:r>
              <a:rPr lang="es-CO" b="1" u="sng" dirty="0"/>
              <a:t>"¿Qué hay, pues, para nosotros?“. </a:t>
            </a:r>
          </a:p>
          <a:p>
            <a:pPr marL="0" indent="0">
              <a:buNone/>
            </a:pPr>
            <a:r>
              <a:rPr lang="es-CO" dirty="0">
                <a:solidFill>
                  <a:srgbClr val="FF0000"/>
                </a:solidFill>
              </a:rPr>
              <a:t>Mateo 19:27.</a:t>
            </a:r>
            <a:r>
              <a:rPr lang="es-CO" dirty="0"/>
              <a:t> </a:t>
            </a:r>
          </a:p>
          <a:p>
            <a:pPr marL="400050" lvl="1" indent="0">
              <a:buNone/>
            </a:pPr>
            <a:r>
              <a:rPr lang="es-CO" i="1" dirty="0"/>
              <a:t>Entonces, respondiendo Pedro, le dijo: --Nosotros lo hemos dejado todo y te hemos seguido; ¿qué, pues, tendremos?</a:t>
            </a:r>
          </a:p>
        </p:txBody>
      </p:sp>
      <p:sp>
        <p:nvSpPr>
          <p:cNvPr id="2" name="Diagrama de flujo: conector 1"/>
          <p:cNvSpPr/>
          <p:nvPr/>
        </p:nvSpPr>
        <p:spPr>
          <a:xfrm>
            <a:off x="313184" y="764704"/>
            <a:ext cx="1162472" cy="631513"/>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19</a:t>
            </a:r>
            <a:endParaRPr lang="es-CO" sz="3200" b="1" i="1" dirty="0"/>
          </a:p>
        </p:txBody>
      </p:sp>
      <p:sp>
        <p:nvSpPr>
          <p:cNvPr id="4" name="Diagrama de flujo: conector 3"/>
          <p:cNvSpPr/>
          <p:nvPr/>
        </p:nvSpPr>
        <p:spPr>
          <a:xfrm>
            <a:off x="457200" y="4725144"/>
            <a:ext cx="1162472"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20</a:t>
            </a:r>
            <a:endParaRPr lang="es-CO" sz="3200" b="1" i="1" dirty="0"/>
          </a:p>
        </p:txBody>
      </p:sp>
    </p:spTree>
    <p:extLst>
      <p:ext uri="{BB962C8B-B14F-4D97-AF65-F5344CB8AC3E}">
        <p14:creationId xmlns:p14="http://schemas.microsoft.com/office/powerpoint/2010/main" val="376846222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7"/>
            <a:ext cx="8229600" cy="4536504"/>
          </a:xfrm>
        </p:spPr>
        <p:style>
          <a:lnRef idx="2">
            <a:schemeClr val="dk1"/>
          </a:lnRef>
          <a:fillRef idx="1">
            <a:schemeClr val="lt1"/>
          </a:fillRef>
          <a:effectRef idx="0">
            <a:schemeClr val="dk1"/>
          </a:effectRef>
          <a:fontRef idx="minor">
            <a:schemeClr val="dk1"/>
          </a:fontRef>
        </p:style>
        <p:txBody>
          <a:bodyPr>
            <a:normAutofit/>
          </a:bodyPr>
          <a:lstStyle/>
          <a:p>
            <a:endParaRPr lang="es-CO" b="1" dirty="0"/>
          </a:p>
          <a:p>
            <a:pPr marL="0" indent="0">
              <a:buNone/>
            </a:pPr>
            <a:r>
              <a:rPr lang="es-CO" b="1" dirty="0"/>
              <a:t>Lo hemos dejado todo</a:t>
            </a:r>
            <a:r>
              <a:rPr lang="es-CO" dirty="0"/>
              <a:t>. </a:t>
            </a:r>
            <a:r>
              <a:rPr lang="es-CO" sz="2400" dirty="0"/>
              <a:t>Pedro sólo dijo lo que era cierto </a:t>
            </a:r>
            <a:r>
              <a:rPr lang="es-CO" sz="2400" dirty="0">
                <a:solidFill>
                  <a:srgbClr val="FF0000"/>
                </a:solidFill>
              </a:rPr>
              <a:t>(ver Luk.5:11).  </a:t>
            </a:r>
            <a:r>
              <a:rPr lang="es-CO" sz="2400" dirty="0"/>
              <a:t>Básicamente, los discípulos habían cumplido con el requisito que Jesús acababa de presentarle al joven rico </a:t>
            </a:r>
            <a:r>
              <a:rPr lang="es-CO" sz="2400" dirty="0">
                <a:solidFill>
                  <a:srgbClr val="FF0000"/>
                </a:solidFill>
              </a:rPr>
              <a:t>(ver Mat.19:21).  </a:t>
            </a:r>
            <a:r>
              <a:rPr lang="es-CO" sz="2400" dirty="0"/>
              <a:t>Habían hecho lo que él no estaba dispuesto a hacer. ¿Estarían, pues, bien encaminados hacia la perfección de la cual hablaba Jesús? ¿Tendrían el derecho de “entrar en la vida” </a:t>
            </a:r>
            <a:r>
              <a:rPr lang="es-CO" sz="2400" dirty="0">
                <a:solidFill>
                  <a:srgbClr val="FF0000"/>
                </a:solidFill>
              </a:rPr>
              <a:t>(Mat.19:17)? </a:t>
            </a:r>
            <a:r>
              <a:rPr lang="es-CO" sz="2400" b="1" i="1" dirty="0"/>
              <a:t>Por causa del Evangelio, estaban desposeídos de avaricia</a:t>
            </a:r>
            <a:r>
              <a:rPr lang="es-CO" b="1" i="1" dirty="0"/>
              <a:t>.</a:t>
            </a:r>
          </a:p>
        </p:txBody>
      </p:sp>
    </p:spTree>
    <p:extLst>
      <p:ext uri="{BB962C8B-B14F-4D97-AF65-F5344CB8AC3E}">
        <p14:creationId xmlns:p14="http://schemas.microsoft.com/office/powerpoint/2010/main" val="63076808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904656"/>
          </a:xfrm>
          <a:scene3d>
            <a:camera prst="isometricOffAxis1Right"/>
            <a:lightRig rig="threePt" dir="t"/>
          </a:scene3d>
        </p:spPr>
        <p:style>
          <a:lnRef idx="1">
            <a:schemeClr val="accent4"/>
          </a:lnRef>
          <a:fillRef idx="2">
            <a:schemeClr val="accent4"/>
          </a:fillRef>
          <a:effectRef idx="1">
            <a:schemeClr val="accent4"/>
          </a:effectRef>
          <a:fontRef idx="minor">
            <a:schemeClr val="dk1"/>
          </a:fontRef>
        </p:style>
        <p:txBody>
          <a:bodyPr>
            <a:normAutofit fontScale="77500" lnSpcReduction="20000"/>
          </a:bodyPr>
          <a:lstStyle/>
          <a:p>
            <a:pPr marL="0" indent="0">
              <a:buNone/>
            </a:pPr>
            <a:r>
              <a:rPr lang="es-CO" b="1" dirty="0"/>
              <a:t>          </a:t>
            </a:r>
            <a:r>
              <a:rPr lang="es-CO" b="1" u="sng" dirty="0"/>
              <a:t>Treinta monedas de plata. </a:t>
            </a:r>
          </a:p>
          <a:p>
            <a:pPr marL="0" indent="0">
              <a:buNone/>
            </a:pPr>
            <a:r>
              <a:rPr lang="es-CO" dirty="0">
                <a:solidFill>
                  <a:srgbClr val="FF0000"/>
                </a:solidFill>
              </a:rPr>
              <a:t>Mateo 26.14-16,47-50</a:t>
            </a:r>
            <a:r>
              <a:rPr lang="es-CO" dirty="0"/>
              <a:t>.</a:t>
            </a:r>
          </a:p>
          <a:p>
            <a:pPr marL="400050" lvl="1" indent="0">
              <a:buNone/>
            </a:pPr>
            <a:r>
              <a:rPr lang="es-CO" i="1" dirty="0"/>
              <a:t>Entonces uno de los doce, que se llamaba Judas Iscariote, fue a los principales sacerdotes 15 y les dijo: "¿</a:t>
            </a:r>
            <a:r>
              <a:rPr lang="es-CO" i="1" u="sng" dirty="0"/>
              <a:t>Qué me queréis dar, y yo os lo entregaré</a:t>
            </a:r>
            <a:r>
              <a:rPr lang="es-CO" i="1" dirty="0"/>
              <a:t>? Ellos le asignaron treinta piezas de plata“. 16 Desde entonces buscaba oportunidad para entregarlo</a:t>
            </a:r>
            <a:br>
              <a:rPr lang="es-CO" i="1" dirty="0"/>
            </a:br>
            <a:r>
              <a:rPr lang="es-CO" i="1" dirty="0"/>
              <a:t> </a:t>
            </a:r>
          </a:p>
          <a:p>
            <a:pPr marL="400050" lvl="1" indent="0">
              <a:buNone/>
            </a:pPr>
            <a:r>
              <a:rPr lang="es-CO" i="1" dirty="0"/>
              <a:t>47 Aún estaba él hablando cuando llegó Judas, uno de los doce, y con él mucha gente con espadas y palos, de parte de los principales sacerdotes y de los ancianos del pueblo.</a:t>
            </a:r>
          </a:p>
          <a:p>
            <a:pPr marL="400050" lvl="1" indent="0">
              <a:buNone/>
            </a:pPr>
            <a:r>
              <a:rPr lang="es-CO" i="1" dirty="0"/>
              <a:t> 48 Y el que lo entregaba les había dado señal, diciendo: "Al que yo bese, ese es; prendedlo". 49 En seguida se acercó a Jesús y dijo: --¡Salve, Maestro! Y lo besó. 50 Jesús le dijo: --Amigo, ¿a qué vienes? Entonces se acercaron y echaron mano a Jesús, y lo prendieron. </a:t>
            </a:r>
          </a:p>
          <a:p>
            <a:pPr marL="400050" lvl="1" indent="0">
              <a:buNone/>
            </a:pPr>
            <a:endParaRPr lang="es-CO" dirty="0"/>
          </a:p>
          <a:p>
            <a:pPr marL="400050" lvl="1" indent="0">
              <a:buNone/>
            </a:pPr>
            <a:r>
              <a:rPr lang="es-CO" dirty="0"/>
              <a:t>Noten el contraste entre los once discípulos y Judas, Mientras estos lo “</a:t>
            </a:r>
            <a:r>
              <a:rPr lang="es-CO" b="1" dirty="0"/>
              <a:t>habían dejado todo , por seguir a Jesús</a:t>
            </a:r>
            <a:r>
              <a:rPr lang="es-CO" dirty="0"/>
              <a:t>”, Judas, por su ambición a 30 monedas de plata, lo vendía, por deshacerse de Jesús.</a:t>
            </a:r>
          </a:p>
        </p:txBody>
      </p:sp>
      <p:sp>
        <p:nvSpPr>
          <p:cNvPr id="2" name="Diagrama de flujo: conector 1"/>
          <p:cNvSpPr/>
          <p:nvPr/>
        </p:nvSpPr>
        <p:spPr>
          <a:xfrm>
            <a:off x="251520" y="692696"/>
            <a:ext cx="1296144" cy="74523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b="1" i="1" dirty="0"/>
              <a:t>21</a:t>
            </a:r>
            <a:endParaRPr lang="es-CO" sz="3200" b="1" i="1" dirty="0"/>
          </a:p>
        </p:txBody>
      </p:sp>
    </p:spTree>
    <p:extLst>
      <p:ext uri="{BB962C8B-B14F-4D97-AF65-F5344CB8AC3E}">
        <p14:creationId xmlns:p14="http://schemas.microsoft.com/office/powerpoint/2010/main" val="196719932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a:scene3d>
            <a:camera prst="isometricOffAxis1Right"/>
            <a:lightRig rig="threePt" dir="t"/>
          </a:scene3d>
        </p:spPr>
        <p:style>
          <a:lnRef idx="2">
            <a:schemeClr val="dk1"/>
          </a:lnRef>
          <a:fillRef idx="1">
            <a:schemeClr val="lt1"/>
          </a:fillRef>
          <a:effectRef idx="0">
            <a:schemeClr val="dk1"/>
          </a:effectRef>
          <a:fontRef idx="minor">
            <a:schemeClr val="dk1"/>
          </a:fontRef>
        </p:style>
        <p:txBody>
          <a:bodyPr>
            <a:normAutofit fontScale="85000" lnSpcReduction="10000"/>
          </a:bodyPr>
          <a:lstStyle/>
          <a:p>
            <a:pPr marL="0" indent="0">
              <a:buNone/>
            </a:pPr>
            <a:r>
              <a:rPr lang="es-CO" b="1" dirty="0"/>
              <a:t>          </a:t>
            </a:r>
            <a:r>
              <a:rPr lang="es-CO" b="1" u="sng" dirty="0"/>
              <a:t>Insensatez del rico. </a:t>
            </a:r>
          </a:p>
          <a:p>
            <a:pPr marL="0" indent="0">
              <a:buNone/>
            </a:pPr>
            <a:r>
              <a:rPr lang="es-CO" dirty="0">
                <a:solidFill>
                  <a:srgbClr val="FF0000"/>
                </a:solidFill>
              </a:rPr>
              <a:t>Lucas 12.13-21.</a:t>
            </a:r>
          </a:p>
          <a:p>
            <a:pPr marL="400050" lvl="1" indent="0">
              <a:buNone/>
            </a:pPr>
            <a:r>
              <a:rPr lang="es-CO" dirty="0"/>
              <a:t>Le dijo uno de la multitud: --Maestro, di a mi hermano que parta conmigo la herencia. 14 Pero él le dijo: --Hombre, ¿quién me ha puesto sobre vosotros como juez o partidor? 15 Y les dijo: --</a:t>
            </a:r>
            <a:r>
              <a:rPr lang="es-CO" b="1" dirty="0"/>
              <a:t>Mirad, guardaos de toda </a:t>
            </a:r>
            <a:r>
              <a:rPr lang="es-CO" b="1" u="sng" dirty="0"/>
              <a:t>avaricia</a:t>
            </a:r>
            <a:r>
              <a:rPr lang="es-CO" b="1" dirty="0"/>
              <a:t>, porque la vida del hombre no consiste en la </a:t>
            </a:r>
            <a:r>
              <a:rPr lang="es-CO" b="1" u="sng" dirty="0"/>
              <a:t>abundancia</a:t>
            </a:r>
            <a:r>
              <a:rPr lang="es-CO" b="1" dirty="0"/>
              <a:t> de los bienes que posee.</a:t>
            </a:r>
          </a:p>
          <a:p>
            <a:pPr marL="400050" lvl="1" indent="0">
              <a:buNone/>
            </a:pPr>
            <a:r>
              <a:rPr lang="es-CO" dirty="0"/>
              <a:t> 16 También les refirió una parábola, diciendo: "La heredad de un hombre rico había producido mucho. 17 Y él pensaba dentro de sí, diciendo: "¿Qué haré, porque no tengo donde guardar mis frutos?" 18 Y dijo: "Esto haré: derribaré mis graneros y los edificaré más grandes, y allí guardaré todos mis frutos y mis bienes; 19 y diré a mi alma: Alma, muchos bienes tienes guardados para muchos años; descansa, come, bebe y regocíjate ". 20 Pero Dios le dijo: "</a:t>
            </a:r>
            <a:r>
              <a:rPr lang="es-CO" b="1" dirty="0"/>
              <a:t>Necio, esta noche vienen a pedirte tu alma, y lo que has guardado, ¿de quién será</a:t>
            </a:r>
            <a:r>
              <a:rPr lang="es-CO" dirty="0"/>
              <a:t>?" Así es el que hace para sí tesoro y no es rico para con Dios".</a:t>
            </a:r>
          </a:p>
        </p:txBody>
      </p:sp>
      <p:sp>
        <p:nvSpPr>
          <p:cNvPr id="2" name="Diagrama de flujo: conector 1"/>
          <p:cNvSpPr/>
          <p:nvPr/>
        </p:nvSpPr>
        <p:spPr>
          <a:xfrm rot="10800000" flipV="1">
            <a:off x="683568" y="836712"/>
            <a:ext cx="946448" cy="648073"/>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22</a:t>
            </a:r>
          </a:p>
        </p:txBody>
      </p:sp>
    </p:spTree>
    <p:extLst>
      <p:ext uri="{BB962C8B-B14F-4D97-AF65-F5344CB8AC3E}">
        <p14:creationId xmlns:p14="http://schemas.microsoft.com/office/powerpoint/2010/main" val="36201295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a:scene3d>
            <a:camera prst="isometricOffAxis1Right"/>
            <a:lightRig rig="threePt" dir="t"/>
          </a:scene3d>
        </p:spPr>
        <p:txBody>
          <a:bodyPr>
            <a:normAutofit fontScale="85000" lnSpcReduction="20000"/>
          </a:bodyPr>
          <a:lstStyle/>
          <a:p>
            <a:pPr marL="0" indent="0">
              <a:buNone/>
            </a:pPr>
            <a:r>
              <a:rPr lang="es-CO" b="1" dirty="0"/>
              <a:t>           </a:t>
            </a:r>
            <a:r>
              <a:rPr lang="es-CO" b="1" u="sng" dirty="0"/>
              <a:t>Cristianos por beneficios personales</a:t>
            </a:r>
            <a:r>
              <a:rPr lang="es-CO" dirty="0"/>
              <a:t>.</a:t>
            </a:r>
          </a:p>
          <a:p>
            <a:pPr marL="0" indent="0">
              <a:buNone/>
            </a:pPr>
            <a:r>
              <a:rPr lang="es-CO" dirty="0">
                <a:solidFill>
                  <a:srgbClr val="FF0000"/>
                </a:solidFill>
              </a:rPr>
              <a:t>Romanos 16:17-18.</a:t>
            </a:r>
          </a:p>
          <a:p>
            <a:pPr marL="400050" lvl="1" indent="0">
              <a:buNone/>
            </a:pPr>
            <a:r>
              <a:rPr lang="es-CO" i="1" dirty="0"/>
              <a:t>“Pero os ruego, hermanos, que os fijéis en los que causan divisiones y ponen tropiezos en contra de la doctrina que vosotros habéis aprendido. Apartaos de ellos, 18 porque tales personas no sirven a nuestro Señor Jesucristo, sino a sus propios </a:t>
            </a:r>
            <a:r>
              <a:rPr lang="es-CO" i="1" u="sng" dirty="0"/>
              <a:t>vientres</a:t>
            </a:r>
            <a:r>
              <a:rPr lang="es-CO" i="1" dirty="0"/>
              <a:t>, y con suaves palabras y halagos engañan los corazones de los ingenuos”. </a:t>
            </a:r>
          </a:p>
          <a:p>
            <a:pPr marL="400050" lvl="1" indent="0">
              <a:buNone/>
            </a:pPr>
            <a:r>
              <a:rPr lang="es-CO" dirty="0"/>
              <a:t>Sus motivos eran viles y sus propósitos egoístas.  </a:t>
            </a:r>
            <a:r>
              <a:rPr lang="es-CO" dirty="0">
                <a:solidFill>
                  <a:srgbClr val="FF0000"/>
                </a:solidFill>
              </a:rPr>
              <a:t>(Ver Fil. 3:17-19; Col.2:20-23). </a:t>
            </a:r>
          </a:p>
          <a:p>
            <a:pPr marL="0" indent="0">
              <a:buNone/>
            </a:pPr>
            <a:endParaRPr lang="es-CO" b="1" u="sng" dirty="0">
              <a:solidFill>
                <a:srgbClr val="FF0000"/>
              </a:solidFill>
            </a:endParaRPr>
          </a:p>
          <a:p>
            <a:pPr marL="0" indent="0">
              <a:buNone/>
            </a:pPr>
            <a:r>
              <a:rPr lang="es-CO" sz="3800" b="1" dirty="0"/>
              <a:t>             </a:t>
            </a:r>
            <a:r>
              <a:rPr lang="es-CO" sz="3800" b="1" u="sng" dirty="0"/>
              <a:t>Impurezas con avidez.</a:t>
            </a:r>
            <a:r>
              <a:rPr lang="es-CO" sz="3800" dirty="0"/>
              <a:t> </a:t>
            </a:r>
          </a:p>
          <a:p>
            <a:pPr marL="0" indent="0">
              <a:buNone/>
            </a:pPr>
            <a:r>
              <a:rPr lang="es-CO" dirty="0">
                <a:solidFill>
                  <a:srgbClr val="FF0000"/>
                </a:solidFill>
              </a:rPr>
              <a:t>Efesios 4.19.</a:t>
            </a:r>
          </a:p>
          <a:p>
            <a:pPr marL="400050" lvl="1" indent="0">
              <a:buNone/>
            </a:pPr>
            <a:r>
              <a:rPr lang="es-CO" dirty="0">
                <a:solidFill>
                  <a:srgbClr val="FF0000"/>
                </a:solidFill>
              </a:rPr>
              <a:t> “</a:t>
            </a:r>
            <a:r>
              <a:rPr lang="es-CO" i="1" dirty="0"/>
              <a:t>Estos, después que perdieron toda sensibilidad, se entregaron al libertinaje para cometer con avidez toda clase de impureza”.</a:t>
            </a:r>
            <a:br>
              <a:rPr lang="es-CO" dirty="0">
                <a:solidFill>
                  <a:srgbClr val="FF0000"/>
                </a:solidFill>
              </a:rPr>
            </a:br>
            <a:endParaRPr lang="es-CO" dirty="0">
              <a:solidFill>
                <a:srgbClr val="FF0000"/>
              </a:solidFill>
            </a:endParaRPr>
          </a:p>
        </p:txBody>
      </p:sp>
      <p:sp>
        <p:nvSpPr>
          <p:cNvPr id="2" name="Diagrama de flujo: conector 1"/>
          <p:cNvSpPr/>
          <p:nvPr/>
        </p:nvSpPr>
        <p:spPr>
          <a:xfrm>
            <a:off x="323528" y="908720"/>
            <a:ext cx="1224136" cy="576063"/>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23</a:t>
            </a:r>
            <a:endParaRPr lang="es-CO" sz="2800" b="1" i="1" dirty="0"/>
          </a:p>
        </p:txBody>
      </p:sp>
      <p:sp>
        <p:nvSpPr>
          <p:cNvPr id="4" name="Diagrama de flujo: conector 3"/>
          <p:cNvSpPr/>
          <p:nvPr/>
        </p:nvSpPr>
        <p:spPr>
          <a:xfrm>
            <a:off x="611560" y="4437112"/>
            <a:ext cx="1224136" cy="67322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24</a:t>
            </a:r>
            <a:endParaRPr lang="es-CO" sz="2400" b="1" i="1" dirty="0"/>
          </a:p>
        </p:txBody>
      </p:sp>
    </p:spTree>
    <p:extLst>
      <p:ext uri="{BB962C8B-B14F-4D97-AF65-F5344CB8AC3E}">
        <p14:creationId xmlns:p14="http://schemas.microsoft.com/office/powerpoint/2010/main" val="176731014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336704"/>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r>
              <a:rPr lang="es-CO" dirty="0"/>
              <a:t>“</a:t>
            </a:r>
            <a:r>
              <a:rPr lang="es-CO" b="1" dirty="0"/>
              <a:t>Se entregaron</a:t>
            </a:r>
            <a:r>
              <a:rPr lang="es-CO" dirty="0"/>
              <a:t>”. Dice Pablo. Significa una entrega </a:t>
            </a:r>
            <a:r>
              <a:rPr lang="es-CO" u="sng" dirty="0"/>
              <a:t>voluntaria</a:t>
            </a:r>
            <a:r>
              <a:rPr lang="es-CO" dirty="0"/>
              <a:t>. </a:t>
            </a:r>
          </a:p>
          <a:p>
            <a:r>
              <a:rPr lang="es-CO" dirty="0"/>
              <a:t>Hay una profunda diferencia entre los que han caído debido a los </a:t>
            </a:r>
            <a:r>
              <a:rPr lang="es-CO" u="sng" dirty="0"/>
              <a:t>engaño</a:t>
            </a:r>
            <a:r>
              <a:rPr lang="es-CO" dirty="0"/>
              <a:t> del diablo y los que </a:t>
            </a:r>
            <a:r>
              <a:rPr lang="es-CO" u="sng" dirty="0"/>
              <a:t>deliberadamente</a:t>
            </a:r>
            <a:r>
              <a:rPr lang="es-CO" dirty="0"/>
              <a:t> se entregan a la autoridad del maligno. Compárese con “Dios los entregó a la inmundicia” </a:t>
            </a:r>
            <a:r>
              <a:rPr lang="es-CO" dirty="0">
                <a:solidFill>
                  <a:srgbClr val="FF0000"/>
                </a:solidFill>
              </a:rPr>
              <a:t>(Rom.1:24).  </a:t>
            </a:r>
            <a:r>
              <a:rPr lang="es-CO" i="1" dirty="0"/>
              <a:t>Pero debemos recordar que esta “entrega” de Dios es siempre posterior a la elección voluntaria del pecador, bajando por el camino del mal; </a:t>
            </a:r>
            <a:r>
              <a:rPr lang="es-CO" i="1" u="sng" dirty="0"/>
              <a:t>la “entrega” de Dio nunca precede a la elección humana en favor del pecado</a:t>
            </a:r>
            <a:r>
              <a:rPr lang="es-CO" dirty="0"/>
              <a:t>. Las cumbres más elevadas par el bien o las simas más profundas para el mal se alcanzan por el poder de la voluntad, según se incline en una u otra dirección. </a:t>
            </a:r>
          </a:p>
          <a:p>
            <a:endParaRPr lang="es-CO" dirty="0"/>
          </a:p>
          <a:p>
            <a:r>
              <a:rPr lang="es-CO" dirty="0"/>
              <a:t>“</a:t>
            </a:r>
            <a:r>
              <a:rPr lang="es-CO" b="1" dirty="0"/>
              <a:t>Lascivia</a:t>
            </a:r>
            <a:r>
              <a:rPr lang="es-CO" dirty="0"/>
              <a:t>”. palabra que indica una completa y temeraria entrega a la concupiscencia. La naturaleza humana abandonada a sí misma es la misma ahora que entonces. </a:t>
            </a:r>
          </a:p>
          <a:p>
            <a:r>
              <a:rPr lang="es-CO" dirty="0"/>
              <a:t> “</a:t>
            </a:r>
            <a:r>
              <a:rPr lang="es-CO" b="1" dirty="0"/>
              <a:t>Avidez</a:t>
            </a:r>
            <a:r>
              <a:rPr lang="es-CO" dirty="0"/>
              <a:t>”. Quiere decir, “</a:t>
            </a:r>
            <a:r>
              <a:rPr lang="es-CO" u="sng" dirty="0"/>
              <a:t>deseo de tener más</a:t>
            </a:r>
            <a:r>
              <a:rPr lang="es-CO" dirty="0"/>
              <a:t>” “</a:t>
            </a:r>
            <a:r>
              <a:rPr lang="es-CO" u="sng" dirty="0"/>
              <a:t>codicia</a:t>
            </a:r>
            <a:r>
              <a:rPr lang="es-CO" dirty="0"/>
              <a:t>”, comúnmente se relación con impureza.  </a:t>
            </a:r>
          </a:p>
        </p:txBody>
      </p:sp>
    </p:spTree>
    <p:extLst>
      <p:ext uri="{BB962C8B-B14F-4D97-AF65-F5344CB8AC3E}">
        <p14:creationId xmlns:p14="http://schemas.microsoft.com/office/powerpoint/2010/main" val="353280239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cene3d>
            <a:camera prst="isometricOffAxis1Right"/>
            <a:lightRig rig="threePt" dir="t"/>
          </a:scene3d>
        </p:spPr>
        <p:txBody>
          <a:bodyPr>
            <a:normAutofit fontScale="62500" lnSpcReduction="20000"/>
          </a:bodyPr>
          <a:lstStyle/>
          <a:p>
            <a:pPr marL="0" indent="0">
              <a:buNone/>
            </a:pPr>
            <a:r>
              <a:rPr lang="es-CO" sz="4500" b="1" dirty="0"/>
              <a:t>          </a:t>
            </a:r>
            <a:r>
              <a:rPr lang="es-CO" sz="4500" b="1" u="sng" dirty="0"/>
              <a:t>Amor al dinero.</a:t>
            </a:r>
          </a:p>
          <a:p>
            <a:pPr marL="0" indent="0">
              <a:buNone/>
            </a:pPr>
            <a:r>
              <a:rPr lang="es-CO" sz="3600" dirty="0">
                <a:solidFill>
                  <a:srgbClr val="FF0000"/>
                </a:solidFill>
              </a:rPr>
              <a:t>1 Timoteo 6.9-10.</a:t>
            </a:r>
          </a:p>
          <a:p>
            <a:pPr marL="400050" lvl="1" indent="0">
              <a:buNone/>
            </a:pPr>
            <a:r>
              <a:rPr lang="es-CO" sz="3600" dirty="0"/>
              <a:t>“</a:t>
            </a:r>
            <a:r>
              <a:rPr lang="es-CO" sz="3600" i="1" dirty="0"/>
              <a:t>pero los que quieren enriquecerse caen en tentación y lazo, y en muchas codicias necias y dañosas que hunden a los hombres en destrucción y perdición, 10 porque raíz de todos los males es el amor al dinero, el cual codiciando algunos, se extraviaron de la fe y fueron atormentados con muchos dolores</a:t>
            </a:r>
            <a:r>
              <a:rPr lang="es-CO" sz="3600" dirty="0"/>
              <a:t>”.</a:t>
            </a:r>
          </a:p>
          <a:p>
            <a:pPr marL="400050" lvl="1" indent="0">
              <a:buNone/>
            </a:pPr>
            <a:endParaRPr lang="es-CO" sz="3600" b="1" dirty="0"/>
          </a:p>
          <a:p>
            <a:pPr marL="400050" lvl="1" indent="0">
              <a:buNone/>
            </a:pPr>
            <a:r>
              <a:rPr lang="es-CO" sz="3800" b="1" dirty="0"/>
              <a:t>El significado de este texto es tan importante que merece un análisis a la luz del Comentario Bíblico Adventista.</a:t>
            </a:r>
          </a:p>
          <a:p>
            <a:pPr marL="400050" lvl="1" indent="0">
              <a:buNone/>
            </a:pPr>
            <a:endParaRPr lang="es-CO" sz="3600" dirty="0"/>
          </a:p>
          <a:p>
            <a:pPr marL="400050" lvl="1" indent="0">
              <a:buNone/>
            </a:pPr>
            <a:r>
              <a:rPr lang="es-CO" sz="3600" dirty="0"/>
              <a:t>“Pablo continúa su evaluación de los maestros religiosos que convertían en negocio los deberes de su misión.  Sin embargo, los principios de esta evaluación se aplican evidentemente a todos los cristianos.  Los que se esfuerzan por enriquecerse están alimentando dentro de sí mismos un fuego de pasiones que destruirá finalmente las mejores cualidades del alma.  Es imposible servir simultáneamente a Dios y a las riquezas </a:t>
            </a:r>
            <a:r>
              <a:rPr lang="es-CO" sz="3600" dirty="0">
                <a:solidFill>
                  <a:srgbClr val="FF0000"/>
                </a:solidFill>
              </a:rPr>
              <a:t>(ver Mat.6:24; Jam.1:8-11).</a:t>
            </a:r>
            <a:br>
              <a:rPr lang="es-CO" dirty="0"/>
            </a:br>
            <a:endParaRPr lang="es-CO" dirty="0"/>
          </a:p>
        </p:txBody>
      </p:sp>
      <p:sp>
        <p:nvSpPr>
          <p:cNvPr id="2" name="Diagrama de flujo: conector 1"/>
          <p:cNvSpPr/>
          <p:nvPr/>
        </p:nvSpPr>
        <p:spPr>
          <a:xfrm>
            <a:off x="475572" y="692696"/>
            <a:ext cx="1144100"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25</a:t>
            </a:r>
            <a:endParaRPr lang="es-CO" sz="2800" b="1" i="1" dirty="0"/>
          </a:p>
        </p:txBody>
      </p:sp>
    </p:spTree>
    <p:extLst>
      <p:ext uri="{BB962C8B-B14F-4D97-AF65-F5344CB8AC3E}">
        <p14:creationId xmlns:p14="http://schemas.microsoft.com/office/powerpoint/2010/main" val="64247648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r>
              <a:rPr lang="es-CO" b="1" dirty="0"/>
              <a:t>“Codicias Necias y dañosas</a:t>
            </a:r>
            <a:r>
              <a:rPr lang="es-CO" dirty="0"/>
              <a:t>”.  O “insensatas”, “irrazonables”.  A pesar de las razones que los hombres presentan para correr tras las riquezas, pocas resultan ser razonables cuando sobreviene la enfermedad o se aproxima la tumba.  </a:t>
            </a:r>
            <a:r>
              <a:rPr lang="es-CO" u="sng" dirty="0"/>
              <a:t>Para adquirir grandes riquezas, tienen que descuidarse otros asuntos importantes.  Los deberes cristianos diarios que demandan tiempo y atención personal, con seguridad casi quedan reducidos a un mínimo. </a:t>
            </a:r>
          </a:p>
          <a:p>
            <a:endParaRPr lang="es-CO" u="sng" dirty="0"/>
          </a:p>
          <a:p>
            <a:pPr marL="0" indent="0">
              <a:buNone/>
            </a:pPr>
            <a:r>
              <a:rPr lang="es-CO" dirty="0"/>
              <a:t>“</a:t>
            </a:r>
            <a:r>
              <a:rPr lang="es-CO" sz="3600" b="1" dirty="0"/>
              <a:t>que hunden a los hombres en destrucción y perdición</a:t>
            </a:r>
            <a:r>
              <a:rPr lang="es-CO" dirty="0"/>
              <a:t>”. </a:t>
            </a:r>
          </a:p>
          <a:p>
            <a:pPr marL="400050" lvl="1" indent="0">
              <a:buNone/>
            </a:pPr>
            <a:r>
              <a:rPr lang="es-CO" sz="3300" dirty="0"/>
              <a:t>El afán por las riquezas es, por su misma naturaleza, una amenaza para la vida y la salud del espíritu.  La atracción de las riquezas se compara con la falsa sensación de seguridad de un nadador mediocre cuando se interna en aguas desconocidas. </a:t>
            </a:r>
          </a:p>
        </p:txBody>
      </p:sp>
    </p:spTree>
    <p:extLst>
      <p:ext uri="{BB962C8B-B14F-4D97-AF65-F5344CB8AC3E}">
        <p14:creationId xmlns:p14="http://schemas.microsoft.com/office/powerpoint/2010/main" val="161056330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77500" lnSpcReduction="20000"/>
          </a:bodyPr>
          <a:lstStyle/>
          <a:p>
            <a:r>
              <a:rPr lang="es-CO" dirty="0"/>
              <a:t> “</a:t>
            </a:r>
            <a:r>
              <a:rPr lang="es-CO" b="1" dirty="0"/>
              <a:t>Destrucción</a:t>
            </a:r>
            <a:r>
              <a:rPr lang="es-CO" dirty="0"/>
              <a:t>”. Quiere decir: “pérdida”, “ruina”, que deriva de un vocablo que significa “destruir”.  Esta palabra se usaba en el griego clásico para describir la destrucción de las posesiones.  </a:t>
            </a:r>
            <a:r>
              <a:rPr lang="es-CO" u="sng" dirty="0"/>
              <a:t>Pablo destaca que en esta vida la ruina de las más elevadas cualidades del alma es el resultado de ir en pos de las riquezas, Los tiernos vínculos que unen a padres e hijos con frecuencia se sacrifican en el altar de las posesiones materiales</a:t>
            </a:r>
            <a:r>
              <a:rPr lang="es-CO" dirty="0"/>
              <a:t>.  La alegre atmósfera de un hogar feliz frecuentemente se marchita ante la insaciable búsqueda de riquezas.  </a:t>
            </a:r>
            <a:r>
              <a:rPr lang="es-CO" u="sng" dirty="0"/>
              <a:t>Los mejores rasgos del carácter de una persona siempre sufren cuando compara sus servicios con el salario que recibe</a:t>
            </a:r>
            <a:r>
              <a:rPr lang="es-CO" dirty="0"/>
              <a:t>. </a:t>
            </a:r>
          </a:p>
          <a:p>
            <a:r>
              <a:rPr lang="es-CO" dirty="0"/>
              <a:t>“</a:t>
            </a:r>
            <a:r>
              <a:rPr lang="es-CO" b="1" dirty="0"/>
              <a:t>Perdición</a:t>
            </a:r>
            <a:r>
              <a:rPr lang="es-CO" dirty="0"/>
              <a:t>”. Quiere decir “ruina absoluta”, “destrucción completa”, de un vocablo que significa “destruir del todo”, “perecer”.  </a:t>
            </a:r>
            <a:r>
              <a:rPr lang="es-CO" u="sng" dirty="0"/>
              <a:t>El que se deja atrapar por la atracción de las riquezas, destruye su paz mental, corta con frecuencia las ligaduras que lo unen afectivamente a esta vida, y finalmente queda condenado a la destrucción eterna</a:t>
            </a:r>
            <a:r>
              <a:rPr lang="es-CO" dirty="0"/>
              <a:t>. </a:t>
            </a:r>
          </a:p>
        </p:txBody>
      </p:sp>
    </p:spTree>
    <p:extLst>
      <p:ext uri="{BB962C8B-B14F-4D97-AF65-F5344CB8AC3E}">
        <p14:creationId xmlns:p14="http://schemas.microsoft.com/office/powerpoint/2010/main" val="95957495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1">
            <a:schemeClr val="dk1"/>
          </a:lnRef>
          <a:fillRef idx="2">
            <a:schemeClr val="dk1"/>
          </a:fillRef>
          <a:effectRef idx="1">
            <a:schemeClr val="dk1"/>
          </a:effectRef>
          <a:fontRef idx="minor">
            <a:schemeClr val="dk1"/>
          </a:fontRef>
        </p:style>
        <p:txBody>
          <a:bodyPr>
            <a:normAutofit fontScale="92500"/>
          </a:bodyPr>
          <a:lstStyle/>
          <a:p>
            <a:pPr marL="0" indent="0">
              <a:buNone/>
            </a:pPr>
            <a:r>
              <a:rPr lang="es-CO" dirty="0"/>
              <a:t>“</a:t>
            </a:r>
            <a:r>
              <a:rPr lang="es-CO" b="1" dirty="0"/>
              <a:t>porque raíz de todos los males es el amor al dinero</a:t>
            </a:r>
            <a:r>
              <a:rPr lang="es-CO" dirty="0"/>
              <a:t>”  </a:t>
            </a:r>
          </a:p>
          <a:p>
            <a:pPr marL="400050" lvl="1" indent="0">
              <a:buNone/>
            </a:pPr>
            <a:r>
              <a:rPr lang="es-CO" dirty="0"/>
              <a:t>Casi siempre se ven sólo las ramas, pues las raíces están ocultas.  Pablo descorre el velo que con frecuencia oculta los motivos de los hombres, quienes por las riquezas están dispuestos a sacrificar el honor, la amistad y la salud.  </a:t>
            </a:r>
            <a:r>
              <a:rPr lang="es-CO" u="sng" dirty="0"/>
              <a:t>La raíz principal del amor al dinero es la causa de muchas de las desgracias de este mundo</a:t>
            </a:r>
            <a:r>
              <a:rPr lang="es-CO" dirty="0"/>
              <a:t>.  </a:t>
            </a:r>
          </a:p>
          <a:p>
            <a:pPr lvl="1"/>
            <a:r>
              <a:rPr lang="es-CO" dirty="0"/>
              <a:t>Pablo presenta la razón de su advertencia contra los que se ocupan de una obra religiosa, interesados principalmente en el dinero. Pablo distingue claramente entre “el amor” a las riquezas y el adquirirlas.  Esto último podía ser una dádiva de Dios para los cristianos dignos de confianza. </a:t>
            </a:r>
          </a:p>
        </p:txBody>
      </p:sp>
    </p:spTree>
    <p:extLst>
      <p:ext uri="{BB962C8B-B14F-4D97-AF65-F5344CB8AC3E}">
        <p14:creationId xmlns:p14="http://schemas.microsoft.com/office/powerpoint/2010/main" val="6938535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120680"/>
          </a:xfrm>
        </p:spPr>
        <p:txBody>
          <a:bodyPr>
            <a:normAutofit fontScale="92500" lnSpcReduction="20000"/>
          </a:bodyPr>
          <a:lstStyle/>
          <a:p>
            <a:pPr marL="0" indent="0">
              <a:buNone/>
            </a:pPr>
            <a:r>
              <a:rPr lang="es-CO" dirty="0"/>
              <a:t> “</a:t>
            </a:r>
            <a:r>
              <a:rPr lang="es-CO" b="1" dirty="0"/>
              <a:t>el cual codiciando algunos, se extraviaron de la fe </a:t>
            </a:r>
            <a:r>
              <a:rPr lang="es-CO" dirty="0"/>
              <a:t>Es decir, la revelación de la verdad cristiana, que define cómo deben vivir los hombres ante Dios </a:t>
            </a:r>
            <a:r>
              <a:rPr lang="es-CO" dirty="0">
                <a:solidFill>
                  <a:srgbClr val="FF0000"/>
                </a:solidFill>
              </a:rPr>
              <a:t>(ver 1Ti.3:9; 1Ti.4:1, 6; 1Ti.5:8). </a:t>
            </a:r>
          </a:p>
          <a:p>
            <a:pPr marL="0" indent="0">
              <a:buNone/>
            </a:pPr>
            <a:endParaRPr lang="es-CO" dirty="0">
              <a:solidFill>
                <a:srgbClr val="FF0000"/>
              </a:solidFill>
            </a:endParaRPr>
          </a:p>
          <a:p>
            <a:pPr marL="0" indent="0">
              <a:buNone/>
            </a:pPr>
            <a:r>
              <a:rPr lang="es-CO" b="1" dirty="0"/>
              <a:t>“y fueron atormentados con muchos dolores”. </a:t>
            </a:r>
            <a:r>
              <a:rPr lang="es-CO" dirty="0"/>
              <a:t>La prosperidad en sí misma es una fuente de peligros.  Tal es el caso de Balaam </a:t>
            </a:r>
            <a:r>
              <a:rPr lang="es-CO" dirty="0">
                <a:solidFill>
                  <a:srgbClr val="FF0000"/>
                </a:solidFill>
              </a:rPr>
              <a:t>(2Pe.2:15) </a:t>
            </a:r>
            <a:r>
              <a:rPr lang="es-CO" dirty="0"/>
              <a:t>y judas Iscariote </a:t>
            </a:r>
            <a:r>
              <a:rPr lang="es-CO" dirty="0">
                <a:solidFill>
                  <a:srgbClr val="FF0000"/>
                </a:solidFill>
              </a:rPr>
              <a:t>(Mat. 27:3; Juan.12:4-6)</a:t>
            </a:r>
            <a:r>
              <a:rPr lang="es-CO" dirty="0"/>
              <a:t> que son ejemplos de la atracción de las riquezas y sus inevitables desilusiones y pesares.  </a:t>
            </a:r>
            <a:r>
              <a:rPr lang="es-CO" u="sng" dirty="0"/>
              <a:t>Ninguno de los dos fue forzado a someterse a la seductora atracción de enriquecerse rápidamente</a:t>
            </a:r>
            <a:r>
              <a:rPr lang="es-CO" dirty="0"/>
              <a:t>.  Es indescriptible la agonía de hundirse en el foso que uno mismo ha cavado.  </a:t>
            </a:r>
          </a:p>
        </p:txBody>
      </p:sp>
    </p:spTree>
    <p:extLst>
      <p:ext uri="{BB962C8B-B14F-4D97-AF65-F5344CB8AC3E}">
        <p14:creationId xmlns:p14="http://schemas.microsoft.com/office/powerpoint/2010/main" val="134894164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92500" lnSpcReduction="10000"/>
          </a:bodyPr>
          <a:lstStyle/>
          <a:p>
            <a:r>
              <a:rPr lang="es-CO" dirty="0"/>
              <a:t>Muchos padres han despertado demasiado tarde, después de años de acumular </a:t>
            </a:r>
            <a:r>
              <a:rPr lang="es-CO" b="1" dirty="0"/>
              <a:t>riquezas</a:t>
            </a:r>
            <a:r>
              <a:rPr lang="es-CO" dirty="0"/>
              <a:t>, para descubrir que sus hijos son extraños dentro de su propio hogar y que sus afectos se han arraigado en otro lugar.  </a:t>
            </a:r>
          </a:p>
          <a:p>
            <a:pPr lvl="1"/>
            <a:r>
              <a:rPr lang="es-CO" dirty="0"/>
              <a:t>Ninguna cantidad de dinero depositada en un banco podrá rescatar los años de descuidos, y el consuelo de ser amado y apreciado en la vejez con frecuencia será negado a tales padres a pesar de sus lágrimas de angustia.  La posesión de extensas tierras y de un lujoso hogar no son un bálsamo suficiente para la salud desgastada que ha perdido su vigor para disfrutar de las posesiones adquiridas.  </a:t>
            </a:r>
          </a:p>
          <a:p>
            <a:r>
              <a:rPr lang="es-CO" u="sng" dirty="0"/>
              <a:t>Incontables son los “dolores” que el hombre se causa a sí mismo al ir tras la seguridad material</a:t>
            </a:r>
          </a:p>
        </p:txBody>
      </p:sp>
    </p:spTree>
    <p:extLst>
      <p:ext uri="{BB962C8B-B14F-4D97-AF65-F5344CB8AC3E}">
        <p14:creationId xmlns:p14="http://schemas.microsoft.com/office/powerpoint/2010/main" val="317031787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a:scene3d>
            <a:camera prst="isometricOffAxis1Right"/>
            <a:lightRig rig="threePt" dir="t"/>
          </a:scene3d>
        </p:spPr>
        <p:txBody>
          <a:bodyPr>
            <a:normAutofit fontScale="77500" lnSpcReduction="20000"/>
          </a:bodyPr>
          <a:lstStyle/>
          <a:p>
            <a:pPr marL="0" indent="0">
              <a:buNone/>
            </a:pPr>
            <a:r>
              <a:rPr lang="es-CO" b="1" dirty="0"/>
              <a:t>           </a:t>
            </a:r>
            <a:r>
              <a:rPr lang="es-CO" b="1" u="sng" dirty="0"/>
              <a:t>Codicia insatisfecha.</a:t>
            </a:r>
          </a:p>
          <a:p>
            <a:pPr marL="0" indent="0">
              <a:buNone/>
            </a:pPr>
            <a:r>
              <a:rPr lang="es-CO" dirty="0">
                <a:solidFill>
                  <a:srgbClr val="FF0000"/>
                </a:solidFill>
              </a:rPr>
              <a:t>Santiago 4.1 -2.</a:t>
            </a:r>
          </a:p>
          <a:p>
            <a:pPr marL="400050" lvl="1" indent="0">
              <a:buNone/>
            </a:pPr>
            <a:r>
              <a:rPr lang="es-CO" i="1" dirty="0"/>
              <a:t>¿De dónde vienen las guerras y los pleitos entre vosotros? ¿No es de vuestras pasiones, las cuales combaten en vuestros miembros? 2 Codiciáis y no tenéis; matáis y ardéis de envidia y nada podéis alcanzar; combatís y lucháis, pero no tenéis lo que deseáis, porque no pedís.</a:t>
            </a:r>
          </a:p>
          <a:p>
            <a:pPr marL="400050" lvl="1" indent="0">
              <a:buNone/>
            </a:pPr>
            <a:r>
              <a:rPr lang="es-CO" dirty="0"/>
              <a:t>El egoísmo es la raíz de toda división y confusión  que producen “contienda”, “enemistad”.  Se refiere a conflictos que afectan a muchas personas.</a:t>
            </a:r>
          </a:p>
          <a:p>
            <a:pPr marL="400050" lvl="1" indent="0">
              <a:buNone/>
            </a:pPr>
            <a:r>
              <a:rPr lang="es-CO" dirty="0"/>
              <a:t>   </a:t>
            </a:r>
            <a:r>
              <a:rPr lang="es-CO" b="1" dirty="0"/>
              <a:t>Pleitos</a:t>
            </a:r>
            <a:r>
              <a:rPr lang="es-CO" dirty="0"/>
              <a:t>. Desavenencias personales. Cuando la satisfacción del egoísmo predomina en los seres humanos, no hay fin para las rivalidades y las luchas.  Cada uno ve en los demás un obstáculo para la satisfacción de sus deseos personales </a:t>
            </a:r>
            <a:r>
              <a:rPr lang="es-CO" dirty="0">
                <a:solidFill>
                  <a:srgbClr val="FF0000"/>
                </a:solidFill>
              </a:rPr>
              <a:t>(ver Tit.3:3). </a:t>
            </a:r>
          </a:p>
          <a:p>
            <a:pPr marL="400050" lvl="1" indent="0">
              <a:buNone/>
            </a:pPr>
            <a:r>
              <a:rPr lang="es-CO" dirty="0"/>
              <a:t>   “</a:t>
            </a:r>
            <a:r>
              <a:rPr lang="es-CO" b="1" dirty="0"/>
              <a:t>las cuales combaten en vuestros miembros</a:t>
            </a:r>
            <a:r>
              <a:rPr lang="es-CO" dirty="0"/>
              <a:t>”. Puede tratarse de los “miembros” del cuerpo, </a:t>
            </a:r>
            <a:r>
              <a:rPr lang="es-CO" u="sng" dirty="0"/>
              <a:t>o sea de los “miembros” de la iglesia</a:t>
            </a:r>
            <a:r>
              <a:rPr lang="es-CO" dirty="0"/>
              <a:t>.  El egoísmo que constantemente busca reconocimiento y ventajas, es la raíz de todos los conflictos personales que con frecuencia producen rivalidades en la iglesia. </a:t>
            </a:r>
          </a:p>
          <a:p>
            <a:pPr marL="400050" lvl="1" indent="0">
              <a:buNone/>
            </a:pPr>
            <a:r>
              <a:rPr lang="es-CO" dirty="0"/>
              <a:t> </a:t>
            </a:r>
          </a:p>
        </p:txBody>
      </p:sp>
      <p:sp>
        <p:nvSpPr>
          <p:cNvPr id="2" name="Diagrama de flujo: conector 1"/>
          <p:cNvSpPr/>
          <p:nvPr/>
        </p:nvSpPr>
        <p:spPr>
          <a:xfrm>
            <a:off x="251520" y="836712"/>
            <a:ext cx="1259632" cy="576064"/>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26</a:t>
            </a:r>
            <a:endParaRPr lang="es-CO" sz="2800" b="1" i="1" dirty="0"/>
          </a:p>
        </p:txBody>
      </p:sp>
    </p:spTree>
    <p:extLst>
      <p:ext uri="{BB962C8B-B14F-4D97-AF65-F5344CB8AC3E}">
        <p14:creationId xmlns:p14="http://schemas.microsoft.com/office/powerpoint/2010/main" val="218327718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fontScale="70000" lnSpcReduction="20000"/>
          </a:bodyPr>
          <a:lstStyle/>
          <a:p>
            <a:pPr marL="0" indent="0">
              <a:buNone/>
            </a:pPr>
            <a:r>
              <a:rPr lang="es-CO" dirty="0"/>
              <a:t>“</a:t>
            </a:r>
            <a:r>
              <a:rPr lang="es-CO" sz="3800" b="1" dirty="0"/>
              <a:t>matáis y ardéis de envidia y nada podéis alcanzar; combatís y lucháis”</a:t>
            </a:r>
          </a:p>
          <a:p>
            <a:r>
              <a:rPr lang="es-CO" dirty="0"/>
              <a:t>Santiago presenta la verdad general de que la desenfrenada pasión que procura satisfacer los deseos personales, con frecuencia lleva al asesinato. No dice necesariamente que algunos de aquellos a quienes escribía eran realmente culpables de asesinato.  Odiar es, delante de Dios, un pecado tan horrible como asesinar </a:t>
            </a:r>
            <a:r>
              <a:rPr lang="es-CO" dirty="0">
                <a:solidFill>
                  <a:srgbClr val="FF0000"/>
                </a:solidFill>
              </a:rPr>
              <a:t>(ver  Mat.5:22). </a:t>
            </a:r>
          </a:p>
          <a:p>
            <a:endParaRPr lang="es-CO" dirty="0"/>
          </a:p>
          <a:p>
            <a:r>
              <a:rPr lang="es-CO" dirty="0"/>
              <a:t>“</a:t>
            </a:r>
            <a:r>
              <a:rPr lang="es-CO" sz="3400" b="1" dirty="0"/>
              <a:t>pero no tenéis lo que deseáis, porque no pedís</a:t>
            </a:r>
            <a:r>
              <a:rPr lang="es-CO" dirty="0"/>
              <a:t>”. Estos contenciosos confían en sus propios esfuerzos para lograr lo que desean, en vez de depender de Dios para que les dé lo que es mejor para ellos.  </a:t>
            </a:r>
            <a:r>
              <a:rPr lang="es-CO" i="1" u="sng" dirty="0"/>
              <a:t>Dios ha implantado deseos legítimos y necesidades básicas en el corazón humano y la felicidad depende en parte de la satisfacción de esos deseos que Dios ha implantado</a:t>
            </a:r>
            <a:r>
              <a:rPr lang="es-CO" dirty="0"/>
              <a:t>.  Cuando los hombres tratan de satisfacer esos deseos básicos en formas incorrectas, inevitablemente se producen chascos, envidias y rivalidades</a:t>
            </a:r>
            <a:r>
              <a:rPr lang="es-CO" i="1" dirty="0"/>
              <a:t>.  </a:t>
            </a:r>
            <a:r>
              <a:rPr lang="es-CO" i="1" u="sng" dirty="0"/>
              <a:t>Esos miembros de la iglesia no estaban procediendo en armonía con el plan de Dios para su felicidad genuina, porque habían descuidado la oración</a:t>
            </a:r>
            <a:r>
              <a:rPr lang="es-CO" dirty="0"/>
              <a:t>. Orar implica la disposición a buscar lo que Dios desea darle. </a:t>
            </a:r>
          </a:p>
        </p:txBody>
      </p:sp>
    </p:spTree>
    <p:extLst>
      <p:ext uri="{BB962C8B-B14F-4D97-AF65-F5344CB8AC3E}">
        <p14:creationId xmlns:p14="http://schemas.microsoft.com/office/powerpoint/2010/main" val="349844555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336704"/>
          </a:xfrm>
          <a:scene3d>
            <a:camera prst="isometricOffAxis1Right"/>
            <a:lightRig rig="threePt" dir="t"/>
          </a:scene3d>
        </p:spPr>
        <p:txBody>
          <a:bodyPr>
            <a:normAutofit fontScale="92500" lnSpcReduction="20000"/>
          </a:bodyPr>
          <a:lstStyle/>
          <a:p>
            <a:pPr marL="0" indent="0">
              <a:buNone/>
            </a:pPr>
            <a:r>
              <a:rPr lang="es-CO" b="1" dirty="0"/>
              <a:t>          </a:t>
            </a:r>
            <a:r>
              <a:rPr lang="es-CO" b="1" u="sng" dirty="0"/>
              <a:t>Oro y plata enmohecidos.</a:t>
            </a:r>
          </a:p>
          <a:p>
            <a:pPr marL="0" indent="0">
              <a:buNone/>
            </a:pPr>
            <a:r>
              <a:rPr lang="es-CO" dirty="0">
                <a:solidFill>
                  <a:srgbClr val="FF0000"/>
                </a:solidFill>
              </a:rPr>
              <a:t>Santiago 5.1-3.</a:t>
            </a:r>
          </a:p>
          <a:p>
            <a:pPr marL="400050" lvl="1" indent="0">
              <a:buNone/>
            </a:pPr>
            <a:r>
              <a:rPr lang="es-CO" i="1" dirty="0"/>
              <a:t>“¡Vamos ahora, ricos! Llorad y aullad por las miserias que os vendrán. 2 Vuestras riquezas están podridas y vuestras ropas, comidas de polilla. 3 Vuestro oro y plata están enmohecidos y su moho testificará contra vosotros y devorará del todo vuestros cuerpos como fuego. Habéis acumulado tesoros para los días finales</a:t>
            </a:r>
            <a:r>
              <a:rPr lang="es-CO" dirty="0"/>
              <a:t>”.</a:t>
            </a:r>
          </a:p>
          <a:p>
            <a:pPr marL="400050" lvl="1" indent="0">
              <a:buNone/>
            </a:pPr>
            <a:r>
              <a:rPr lang="es-CO" u="sng" dirty="0"/>
              <a:t>El claro reproche está dirigido a los que se afanan por ser ricos sin pensar en el plan de Dios para su vida</a:t>
            </a:r>
            <a:r>
              <a:rPr lang="es-CO" dirty="0"/>
              <a:t>.  Aquí Santiago está reprochando a los que han alcanzado su meta material y ya son ricos., pero sesean más riqueza.</a:t>
            </a:r>
          </a:p>
          <a:p>
            <a:pPr marL="400050" lvl="1" indent="0">
              <a:buNone/>
            </a:pPr>
            <a:r>
              <a:rPr lang="es-CO" dirty="0"/>
              <a:t>Pablo dice: “</a:t>
            </a:r>
            <a:r>
              <a:rPr lang="es-CO" b="1" i="1" dirty="0"/>
              <a:t>Llorad y aullad por las miserias que os vendrán</a:t>
            </a:r>
            <a:r>
              <a:rPr lang="es-CO" dirty="0"/>
              <a:t>”. El apóstol se refiere a la inseguridad que siempre rodea a la acumulación de riquezas, y también a las crecientes tensiones que habrá a medida que se acerquen los últimos días de la historia del mundo.</a:t>
            </a:r>
          </a:p>
        </p:txBody>
      </p:sp>
      <p:sp>
        <p:nvSpPr>
          <p:cNvPr id="2" name="Diagrama de flujo: conector 1"/>
          <p:cNvSpPr/>
          <p:nvPr/>
        </p:nvSpPr>
        <p:spPr>
          <a:xfrm>
            <a:off x="611560" y="764704"/>
            <a:ext cx="1080120" cy="648072"/>
          </a:xfrm>
          <a:prstGeom prst="flowChartConnector">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i="1" dirty="0"/>
              <a:t>27</a:t>
            </a:r>
          </a:p>
        </p:txBody>
      </p:sp>
    </p:spTree>
    <p:extLst>
      <p:ext uri="{BB962C8B-B14F-4D97-AF65-F5344CB8AC3E}">
        <p14:creationId xmlns:p14="http://schemas.microsoft.com/office/powerpoint/2010/main" val="154179103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264696"/>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s-CO" b="1" dirty="0"/>
              <a:t>Riquezas</a:t>
            </a:r>
            <a:r>
              <a:rPr lang="es-CO" dirty="0"/>
              <a:t>. Quizá incluye ropas, oro y plata; sin embargo, estas “riquezas” se referirían al producto de los campos y los rebaños, a cereales, frutas, vino, aceite y otros comestibles que se almacenaron hasta que se echaron a perder.  El rico insensato de la parábola de Cristo tenía la mayor parte de su riqueza en productos agrícolas como lo registra </a:t>
            </a:r>
            <a:r>
              <a:rPr lang="es-CO" dirty="0">
                <a:solidFill>
                  <a:srgbClr val="FF0000"/>
                </a:solidFill>
              </a:rPr>
              <a:t>(Luc.12:16-20).  </a:t>
            </a:r>
          </a:p>
          <a:p>
            <a:r>
              <a:rPr lang="es-CO" dirty="0"/>
              <a:t>Con frecuencia estas “riquezas” fomentan la complacencia propia y son adquiridas a expensas de los derechos de otros </a:t>
            </a:r>
            <a:r>
              <a:rPr lang="es-CO" dirty="0">
                <a:solidFill>
                  <a:srgbClr val="FF0000"/>
                </a:solidFill>
              </a:rPr>
              <a:t>(ver Juan 5:4).  </a:t>
            </a:r>
            <a:r>
              <a:rPr lang="es-CO" dirty="0"/>
              <a:t>El rico inconverso “no es rico para con Dios”, a pesar de todas sus riquezas terrenales </a:t>
            </a:r>
            <a:r>
              <a:rPr lang="es-CO" dirty="0">
                <a:solidFill>
                  <a:srgbClr val="FF0000"/>
                </a:solidFill>
              </a:rPr>
              <a:t>(LuC.12:21). </a:t>
            </a:r>
          </a:p>
          <a:p>
            <a:r>
              <a:rPr lang="es-CO" b="1" dirty="0"/>
              <a:t>Ropas comidas de polilla</a:t>
            </a:r>
            <a:r>
              <a:rPr lang="es-CO" dirty="0"/>
              <a:t>. Demostrar riqueza mediante la acumulación de ropas costosas era más común en las tierras bíblicas entonces que en los países occidentales hoy, porque las modas cambiaban muy poco.  Pero los vestidos costosos en todas partes son una señal de riqueza. </a:t>
            </a:r>
            <a:r>
              <a:rPr lang="es-CO" dirty="0">
                <a:solidFill>
                  <a:srgbClr val="FF0000"/>
                </a:solidFill>
              </a:rPr>
              <a:t>(Ver Mat.6:19-20).  </a:t>
            </a:r>
          </a:p>
        </p:txBody>
      </p:sp>
    </p:spTree>
    <p:extLst>
      <p:ext uri="{BB962C8B-B14F-4D97-AF65-F5344CB8AC3E}">
        <p14:creationId xmlns:p14="http://schemas.microsoft.com/office/powerpoint/2010/main" val="2545714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p:spPr>
        <p:txBody>
          <a:bodyPr>
            <a:normAutofit lnSpcReduction="10000"/>
          </a:bodyPr>
          <a:lstStyle/>
          <a:p>
            <a:pPr marL="0" indent="0">
              <a:buNone/>
            </a:pPr>
            <a:r>
              <a:rPr lang="es-CO" sz="3000" b="1" dirty="0"/>
              <a:t>“Vuestro oro y plata están enmohecidos y su moho testificará contra vosotros” </a:t>
            </a:r>
          </a:p>
          <a:p>
            <a:r>
              <a:rPr lang="es-CO" sz="2400" dirty="0"/>
              <a:t>Enmohecidos O “corroídos”.  Santiago compara lo mejor de las riquezas terrenales con hierro herrumbrado e inservible. </a:t>
            </a:r>
          </a:p>
          <a:p>
            <a:pPr marL="400050" lvl="1" indent="0">
              <a:buNone/>
            </a:pPr>
            <a:r>
              <a:rPr lang="es-CO" sz="2000" dirty="0"/>
              <a:t>El deslustre del oro y la plata de las riquezas del opulento, demuestra que no se han usado desde hace largo tiempo.  Compárese con el caso del hombre de la parábola de los talentos que ocultó en la tierra su único talento </a:t>
            </a:r>
            <a:r>
              <a:rPr lang="es-CO" sz="2000" dirty="0">
                <a:solidFill>
                  <a:srgbClr val="FF0000"/>
                </a:solidFill>
              </a:rPr>
              <a:t>(Ver   Mat.25:25-30)</a:t>
            </a:r>
            <a:r>
              <a:rPr lang="es-CO" sz="2000" dirty="0"/>
              <a:t>. </a:t>
            </a:r>
          </a:p>
          <a:p>
            <a:pPr marL="400050" lvl="1" indent="0">
              <a:buNone/>
            </a:pPr>
            <a:r>
              <a:rPr lang="es-CO" b="1" dirty="0"/>
              <a:t>Testificará contra vosotros: </a:t>
            </a:r>
          </a:p>
          <a:p>
            <a:r>
              <a:rPr lang="es-CO" sz="2400" dirty="0"/>
              <a:t>Esta herrumbre que indica que no se han usado las posesiones, será una clara evidencia contra los “ricos” en el día del juicio.  </a:t>
            </a:r>
            <a:r>
              <a:rPr lang="es-CO" sz="2400" u="sng" dirty="0"/>
              <a:t>Su dinero ha sido egoístamente acumulado cuando podrían haberlo usado para servir a Dios y al hombre</a:t>
            </a:r>
            <a:r>
              <a:rPr lang="es-CO" sz="2400" dirty="0"/>
              <a:t>.  </a:t>
            </a:r>
            <a:r>
              <a:rPr lang="es-CO" sz="2400" u="sng" dirty="0"/>
              <a:t>La destrucción de sus tesoros presagia su condenación inminente</a:t>
            </a:r>
            <a:r>
              <a:rPr lang="es-CO" sz="2400" dirty="0"/>
              <a:t>.  En la época del AT la gente a menudo escondía su dinero en un lugar secreto que consideraban seguro (ver Isa.45:3), pues no había bancos donde se pudieran depositar los fondos.    </a:t>
            </a:r>
          </a:p>
        </p:txBody>
      </p:sp>
    </p:spTree>
    <p:extLst>
      <p:ext uri="{BB962C8B-B14F-4D97-AF65-F5344CB8AC3E}">
        <p14:creationId xmlns:p14="http://schemas.microsoft.com/office/powerpoint/2010/main" val="316359727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ircle(in)">
                                      <p:cBhvr>
                                        <p:cTn id="7" dur="2000"/>
                                        <p:tgtEl>
                                          <p:spTgt spid="3">
                                            <p:txEl>
                                              <p:pRg st="3" end="3"/>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ircle(in)">
                                      <p:cBhvr>
                                        <p:cTn id="1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85000" lnSpcReduction="10000"/>
          </a:bodyPr>
          <a:lstStyle/>
          <a:p>
            <a:pPr marL="0" indent="0">
              <a:buNone/>
            </a:pPr>
            <a:r>
              <a:rPr lang="es-CO" dirty="0"/>
              <a:t>“</a:t>
            </a:r>
            <a:r>
              <a:rPr lang="es-CO" sz="3300" b="1" dirty="0"/>
              <a:t>y devorará del todo vuestros cuerpos como fuego</a:t>
            </a:r>
            <a:r>
              <a:rPr lang="es-CO" dirty="0"/>
              <a:t>”</a:t>
            </a:r>
          </a:p>
          <a:p>
            <a:r>
              <a:rPr lang="es-CO" dirty="0"/>
              <a:t>   implica la destrucción de las posesiones materiales y también del cuerpo y del alma. “Puesto que habéis atesorado fuego para los postreros días”. Indudablemente se refiere aquí al castigo final que Dios hará caer sobre todos los impíos.  </a:t>
            </a:r>
            <a:r>
              <a:rPr lang="es-CO" u="sng" dirty="0"/>
              <a:t>“Herrumbre” representa los tesoros inútiles que los impíos prefirieron antes que las riquezas celestiales</a:t>
            </a:r>
            <a:r>
              <a:rPr lang="es-CO" dirty="0"/>
              <a:t>.  Lo que ha sido sólo “herrumbre” se consumirá en el “fuego” del día final. </a:t>
            </a:r>
          </a:p>
          <a:p>
            <a:r>
              <a:rPr lang="es-CO" dirty="0"/>
              <a:t>   El fuego del día final aguarda a todos los que se afanan por adquirir posesiones materiales; por lo tanto, “los días postreros” corresponden con el día del juicio final.  Pablo dice en Rom.2:5 : “</a:t>
            </a:r>
            <a:r>
              <a:rPr lang="es-CO" b="1" i="1" dirty="0"/>
              <a:t>Estás atesorando ira para ti mismo para el día de la ira</a:t>
            </a:r>
            <a:r>
              <a:rPr lang="es-CO" dirty="0"/>
              <a:t>”. </a:t>
            </a:r>
          </a:p>
        </p:txBody>
      </p:sp>
    </p:spTree>
    <p:extLst>
      <p:ext uri="{BB962C8B-B14F-4D97-AF65-F5344CB8AC3E}">
        <p14:creationId xmlns:p14="http://schemas.microsoft.com/office/powerpoint/2010/main" val="105930499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336704"/>
          </a:xfrm>
        </p:spPr>
        <p:txBody>
          <a:bodyPr>
            <a:normAutofit fontScale="70000" lnSpcReduction="20000"/>
          </a:bodyPr>
          <a:lstStyle/>
          <a:p>
            <a:r>
              <a:rPr lang="es-CO" dirty="0"/>
              <a:t>Los avaros atesoran mediante sus actos de egoísmo una plena medida de castigo, que Dios hará caer sobre ellos en el día del juicio.  </a:t>
            </a:r>
            <a:r>
              <a:rPr lang="es-CO" u="sng" dirty="0"/>
              <a:t>Los “ricos” piensan que aseguran su futuro mediante la acumulación de riquezas materiales, pero al hacerlo descuidan lo que los haría “ricos para con D</a:t>
            </a:r>
            <a:r>
              <a:rPr lang="es-CO" dirty="0"/>
              <a:t>ios”. Cada ser humano, rico o pobre, recibirá lo que merece y ha ganado </a:t>
            </a:r>
            <a:r>
              <a:rPr lang="es-CO" dirty="0">
                <a:solidFill>
                  <a:srgbClr val="FF0000"/>
                </a:solidFill>
              </a:rPr>
              <a:t>(verMat.16:27; Luc.6:35; 1Co.3:8; Ap.22:11).  </a:t>
            </a:r>
          </a:p>
          <a:p>
            <a:pPr marL="0" indent="0">
              <a:buNone/>
            </a:pPr>
            <a:r>
              <a:rPr lang="es-CO" sz="4000" b="1" dirty="0"/>
              <a:t>Para los días postreros. </a:t>
            </a:r>
          </a:p>
          <a:p>
            <a:r>
              <a:rPr lang="es-CO" dirty="0"/>
              <a:t>Las afirmaciones de nuestro Señor acerca de la acumulación de riquezas como lo afirmó en </a:t>
            </a:r>
            <a:r>
              <a:rPr lang="es-CO" dirty="0">
                <a:solidFill>
                  <a:srgbClr val="FF0000"/>
                </a:solidFill>
              </a:rPr>
              <a:t>(Mat.6:24-34 y Luc.12:13-34; etc.) </a:t>
            </a:r>
            <a:r>
              <a:rPr lang="es-CO" dirty="0"/>
              <a:t>revelan que la condición descrita en Juan 5:1-6 prevalecía en los días del NT. Lo mismo sucedió en los tiempos del A. Testamento, según lo describe </a:t>
            </a:r>
            <a:r>
              <a:rPr lang="es-CO" dirty="0">
                <a:solidFill>
                  <a:srgbClr val="FF0000"/>
                </a:solidFill>
              </a:rPr>
              <a:t>(Isa.5:8; Amo.2:6-8; Miq.2:1-3; etc.). </a:t>
            </a:r>
          </a:p>
          <a:p>
            <a:r>
              <a:rPr lang="es-CO" dirty="0"/>
              <a:t>La codicia siempre induce a la opresión, y siempre será así.  Pero como sucede con la violencia y la injusticia de las cuales habla Pablo en </a:t>
            </a:r>
            <a:r>
              <a:rPr lang="es-CO" dirty="0">
                <a:solidFill>
                  <a:srgbClr val="FF0000"/>
                </a:solidFill>
              </a:rPr>
              <a:t>2Ti.3:1-5</a:t>
            </a:r>
            <a:r>
              <a:rPr lang="es-CO" dirty="0"/>
              <a:t>, la codicia y la opresión llegarán a su punto máximo en los días inmediatamente antes de ‘la venida del Señor”.  En ‘los días postreros’ los impíos recibirán con seguridad la retribución que han estado atesorando. </a:t>
            </a:r>
          </a:p>
        </p:txBody>
      </p:sp>
    </p:spTree>
    <p:extLst>
      <p:ext uri="{BB962C8B-B14F-4D97-AF65-F5344CB8AC3E}">
        <p14:creationId xmlns:p14="http://schemas.microsoft.com/office/powerpoint/2010/main" val="331740489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1520" y="447475"/>
            <a:ext cx="8424936" cy="6408712"/>
          </a:xfrm>
        </p:spPr>
        <p:txBody>
          <a:bodyPr>
            <a:normAutofit fontScale="85000" lnSpcReduction="20000"/>
          </a:bodyPr>
          <a:lstStyle/>
          <a:p>
            <a:pPr marL="0" indent="0">
              <a:buNone/>
            </a:pPr>
            <a:r>
              <a:rPr lang="es-CO" dirty="0"/>
              <a:t> Santiago describe vívidamente el método con el cual muchos de los “ricos” han reunido sus fortunas. </a:t>
            </a:r>
            <a:r>
              <a:rPr lang="es-CO" dirty="0">
                <a:solidFill>
                  <a:srgbClr val="FF0000"/>
                </a:solidFill>
              </a:rPr>
              <a:t>Santiago 5:4 </a:t>
            </a:r>
            <a:r>
              <a:rPr lang="es-CO" dirty="0"/>
              <a:t>dice:  “</a:t>
            </a:r>
            <a:r>
              <a:rPr lang="es-CO" b="1" i="1" dirty="0"/>
              <a:t>He aquí, clama el jornal de los obreros que han cosechado vuestras tierras, el cual por engaño no les ha sido pagado por vosotros; y los clamores de los que habían segado han entrado en los oídos del Señor de los ejércitos</a:t>
            </a:r>
            <a:r>
              <a:rPr lang="es-CO" i="1" dirty="0"/>
              <a:t>”</a:t>
            </a:r>
            <a:r>
              <a:rPr lang="es-CO" dirty="0"/>
              <a:t>.</a:t>
            </a:r>
          </a:p>
          <a:p>
            <a:pPr marL="400050" lvl="1" indent="0">
              <a:buNone/>
            </a:pPr>
            <a:r>
              <a:rPr lang="es-CO" dirty="0"/>
              <a:t>Los fraudes o la demora en el pago de los salarios se prohíben específicamente en el AT </a:t>
            </a:r>
            <a:r>
              <a:rPr lang="es-CO" dirty="0">
                <a:solidFill>
                  <a:srgbClr val="FF0000"/>
                </a:solidFill>
              </a:rPr>
              <a:t>(ver Deu.24:14-15).  </a:t>
            </a:r>
            <a:r>
              <a:rPr lang="es-CO" dirty="0"/>
              <a:t>Los ricos piensan que están atesorando “oro”, cuando en realidad están atesorando “fuego” para sí mismos en el día del juicio como lo dice </a:t>
            </a:r>
            <a:r>
              <a:rPr lang="es-CO" dirty="0">
                <a:solidFill>
                  <a:srgbClr val="FF0000"/>
                </a:solidFill>
              </a:rPr>
              <a:t>(Santi. 5:3). </a:t>
            </a:r>
          </a:p>
          <a:p>
            <a:pPr marL="0" indent="0">
              <a:buNone/>
            </a:pPr>
            <a:r>
              <a:rPr lang="es-CO" dirty="0"/>
              <a:t>“</a:t>
            </a:r>
            <a:r>
              <a:rPr lang="es-CO" sz="3300" b="1" dirty="0"/>
              <a:t>Y que por engaño, no les ha sido pagado, </a:t>
            </a:r>
            <a:r>
              <a:rPr lang="es-CO" sz="3300" b="1" u="sng" dirty="0"/>
              <a:t>clama</a:t>
            </a:r>
            <a:r>
              <a:rPr lang="es-CO" dirty="0"/>
              <a:t>”. </a:t>
            </a:r>
          </a:p>
          <a:p>
            <a:pPr marL="400050" lvl="1" indent="0">
              <a:buNone/>
            </a:pPr>
            <a:r>
              <a:rPr lang="es-CO" dirty="0"/>
              <a:t>En sentido figurado, como la sangre de Abel </a:t>
            </a:r>
            <a:r>
              <a:rPr lang="es-CO" dirty="0">
                <a:solidFill>
                  <a:srgbClr val="FF0000"/>
                </a:solidFill>
              </a:rPr>
              <a:t>(ver Gen.4:10), </a:t>
            </a:r>
            <a:r>
              <a:rPr lang="es-CO" dirty="0"/>
              <a:t>los pecados de Sodoma y Gomorra </a:t>
            </a:r>
            <a:r>
              <a:rPr lang="es-CO" dirty="0">
                <a:solidFill>
                  <a:srgbClr val="FF0000"/>
                </a:solidFill>
              </a:rPr>
              <a:t>(Gen.18:20; Gen.19:13)</a:t>
            </a:r>
            <a:r>
              <a:rPr lang="es-CO" dirty="0"/>
              <a:t> y las almas de los mártires debajo del altar </a:t>
            </a:r>
            <a:r>
              <a:rPr lang="es-CO" dirty="0">
                <a:solidFill>
                  <a:srgbClr val="FF0000"/>
                </a:solidFill>
              </a:rPr>
              <a:t>(Ap.6:9-10).  </a:t>
            </a:r>
            <a:r>
              <a:rPr lang="es-CO" dirty="0"/>
              <a:t>Esto nos indica que ninguna injusticia escapa de la atención del Dios omnisapiente. Todo está registrado detalladamente en los Libros del cielo. </a:t>
            </a:r>
            <a:r>
              <a:rPr lang="es-CO" dirty="0">
                <a:solidFill>
                  <a:srgbClr val="FF0000"/>
                </a:solidFill>
              </a:rPr>
              <a:t>(Ver Ap.20:12,13).</a:t>
            </a:r>
          </a:p>
        </p:txBody>
      </p:sp>
    </p:spTree>
    <p:extLst>
      <p:ext uri="{BB962C8B-B14F-4D97-AF65-F5344CB8AC3E}">
        <p14:creationId xmlns:p14="http://schemas.microsoft.com/office/powerpoint/2010/main" val="536827508"/>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04656"/>
          </a:xfrm>
        </p:spPr>
        <p:style>
          <a:lnRef idx="2">
            <a:schemeClr val="dk1"/>
          </a:lnRef>
          <a:fillRef idx="1">
            <a:schemeClr val="lt1"/>
          </a:fillRef>
          <a:effectRef idx="0">
            <a:schemeClr val="dk1"/>
          </a:effectRef>
          <a:fontRef idx="minor">
            <a:schemeClr val="dk1"/>
          </a:fontRef>
        </p:style>
        <p:txBody>
          <a:bodyPr>
            <a:normAutofit/>
          </a:bodyPr>
          <a:lstStyle/>
          <a:p>
            <a:r>
              <a:rPr lang="es-CO" dirty="0"/>
              <a:t>Junto con el clamor inaudible del fraude se hallan los reclamos personales de los que han sido oprimidos, y como resultado están angustiados. </a:t>
            </a:r>
          </a:p>
          <a:p>
            <a:pPr marL="0" indent="0">
              <a:buNone/>
            </a:pPr>
            <a:r>
              <a:rPr lang="es-CO" dirty="0"/>
              <a:t>“</a:t>
            </a:r>
            <a:r>
              <a:rPr lang="es-CO" b="1" dirty="0"/>
              <a:t>y los clamores de los que habían segado han entrado en los oídos del </a:t>
            </a:r>
            <a:r>
              <a:rPr lang="es-CO" b="1" u="sng" dirty="0"/>
              <a:t>Señor de los ejércitos</a:t>
            </a:r>
            <a:r>
              <a:rPr lang="es-CO" dirty="0"/>
              <a:t>”. </a:t>
            </a:r>
          </a:p>
          <a:p>
            <a:pPr marL="400050" lvl="1" indent="0">
              <a:buNone/>
            </a:pPr>
            <a:r>
              <a:rPr lang="es-CO" dirty="0">
                <a:solidFill>
                  <a:srgbClr val="FF0000"/>
                </a:solidFill>
              </a:rPr>
              <a:t>Ver Jer.7:3 y Rom. 9:29</a:t>
            </a:r>
            <a:r>
              <a:rPr lang="es-CO" dirty="0"/>
              <a:t>. El Dios omnipotente no pasará por alto el clamor que pide justicia, y se asegura a los obreros oprimidos que llegará el día cuando prevalecerá la justicia y se repararán los daños que hayan sufrido </a:t>
            </a:r>
            <a:r>
              <a:rPr lang="es-CO" dirty="0">
                <a:solidFill>
                  <a:srgbClr val="FF0000"/>
                </a:solidFill>
              </a:rPr>
              <a:t>(ver Luc.16:19-25). </a:t>
            </a:r>
          </a:p>
        </p:txBody>
      </p:sp>
    </p:spTree>
    <p:extLst>
      <p:ext uri="{BB962C8B-B14F-4D97-AF65-F5344CB8AC3E}">
        <p14:creationId xmlns:p14="http://schemas.microsoft.com/office/powerpoint/2010/main" val="54005879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669360"/>
          </a:xfrm>
        </p:spPr>
        <p:txBody>
          <a:bodyPr>
            <a:normAutofit fontScale="70000" lnSpcReduction="20000"/>
          </a:bodyPr>
          <a:lstStyle/>
          <a:p>
            <a:pPr marL="0" indent="0">
              <a:buNone/>
            </a:pPr>
            <a:r>
              <a:rPr lang="es-CO" dirty="0">
                <a:solidFill>
                  <a:srgbClr val="FF0000"/>
                </a:solidFill>
              </a:rPr>
              <a:t>Santiago 5:5. </a:t>
            </a:r>
          </a:p>
          <a:p>
            <a:pPr marL="0" indent="0">
              <a:buNone/>
            </a:pPr>
            <a:r>
              <a:rPr lang="es-CO" b="1" i="1" dirty="0"/>
              <a:t>Habéis vivido en deleites sobre la tierra, y sido disolutos; habéis engordado vuestros corazones como en día de matanza.</a:t>
            </a:r>
          </a:p>
          <a:p>
            <a:pPr marL="400050" lvl="1" indent="0">
              <a:buNone/>
            </a:pPr>
            <a:r>
              <a:rPr lang="es-CO" dirty="0"/>
              <a:t>Quiere decir: “vivir desordenadamente”, “llevar una vida de libertinaje”.  Las riquezas amasadas a expensas de los pobres se despilfarran en la búsqueda de placeres.</a:t>
            </a:r>
          </a:p>
          <a:p>
            <a:pPr marL="400050" lvl="1" indent="0">
              <a:buNone/>
            </a:pPr>
            <a:r>
              <a:rPr lang="es-CO" dirty="0"/>
              <a:t>Esta tierra es el centro de sus anhelos; pero el verdadero cristiano pone su corazón en el cielo </a:t>
            </a:r>
            <a:r>
              <a:rPr lang="es-CO" dirty="0">
                <a:solidFill>
                  <a:srgbClr val="FF0000"/>
                </a:solidFill>
              </a:rPr>
              <a:t>(ver Col_3:1-2). </a:t>
            </a:r>
            <a:r>
              <a:rPr lang="es-CO" dirty="0"/>
              <a:t> </a:t>
            </a:r>
          </a:p>
          <a:p>
            <a:pPr marL="0" indent="0">
              <a:buNone/>
            </a:pPr>
            <a:endParaRPr lang="es-CO" dirty="0"/>
          </a:p>
          <a:p>
            <a:pPr marL="0" indent="0">
              <a:buNone/>
            </a:pPr>
            <a:r>
              <a:rPr lang="es-CO" dirty="0"/>
              <a:t>Además dice: ”</a:t>
            </a:r>
            <a:r>
              <a:rPr lang="es-CO" b="1" u="sng" dirty="0"/>
              <a:t>Os habéis entregado a los placeres</a:t>
            </a:r>
            <a:r>
              <a:rPr lang="es-CO" dirty="0"/>
              <a:t>” (BJ). ”</a:t>
            </a:r>
            <a:r>
              <a:rPr lang="es-CO" b="1" u="sng" dirty="0"/>
              <a:t>Hartado vuestros corazones</a:t>
            </a:r>
            <a:r>
              <a:rPr lang="es-CO" dirty="0"/>
              <a:t>” (BJ).  El propósito de una vida disoluta es complacer cada deseo o cada capricho como lo dice Luc. 12:19).  El egoísmo fomentado es embriagante, y los que lo fomentan nunca se sienten satisfechos. </a:t>
            </a:r>
          </a:p>
          <a:p>
            <a:pPr marL="0" indent="0">
              <a:buNone/>
            </a:pPr>
            <a:endParaRPr lang="es-CO" sz="4000" b="1" dirty="0"/>
          </a:p>
          <a:p>
            <a:pPr marL="0" indent="0">
              <a:buNone/>
            </a:pPr>
            <a:r>
              <a:rPr lang="es-CO" sz="4000" b="1" dirty="0"/>
              <a:t>Como, en día de matanza. </a:t>
            </a:r>
          </a:p>
          <a:p>
            <a:pPr marL="400050" lvl="1" indent="0">
              <a:buNone/>
            </a:pPr>
            <a:r>
              <a:rPr lang="es-CO" dirty="0"/>
              <a:t>El día del ajuste de cuentas se aproxima para todos, buenos o malos </a:t>
            </a:r>
            <a:r>
              <a:rPr lang="es-CO" dirty="0">
                <a:solidFill>
                  <a:srgbClr val="FF0000"/>
                </a:solidFill>
              </a:rPr>
              <a:t>(ver 2Co.5:10).</a:t>
            </a:r>
            <a:r>
              <a:rPr lang="es-CO" dirty="0"/>
              <a:t>  Una vida alimentada con la complacencia propia es como una oveja que es engordada para el matadero. En el AT esta frase es sinónimo de “día de juicio” </a:t>
            </a:r>
            <a:r>
              <a:rPr lang="es-CO" dirty="0">
                <a:solidFill>
                  <a:srgbClr val="FF0000"/>
                </a:solidFill>
              </a:rPr>
              <a:t>(ver Jer.12:3; Jer.25:34).</a:t>
            </a:r>
          </a:p>
          <a:p>
            <a:pPr marL="400050" lvl="1" indent="0">
              <a:buNone/>
            </a:pPr>
            <a:r>
              <a:rPr lang="es-CO" sz="3400" b="1" dirty="0">
                <a:solidFill>
                  <a:srgbClr val="FF0000"/>
                </a:solidFill>
              </a:rPr>
              <a:t>Nota: OJALA QUE ESTE TEMA NOS HAGA REFLEXIONAR PARA NO SER CODICIOSOS. AMEN.  </a:t>
            </a:r>
          </a:p>
        </p:txBody>
      </p:sp>
    </p:spTree>
    <p:extLst>
      <p:ext uri="{BB962C8B-B14F-4D97-AF65-F5344CB8AC3E}">
        <p14:creationId xmlns:p14="http://schemas.microsoft.com/office/powerpoint/2010/main" val="195352419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2000"/>
                                        <p:tgtEl>
                                          <p:spTgt spid="3">
                                            <p:txEl>
                                              <p:pRg st="7" end="7"/>
                                            </p:txEl>
                                          </p:spTgt>
                                        </p:tgtEl>
                                      </p:cBhvr>
                                    </p:animEffect>
                                    <p:anim calcmode="lin" valueType="num">
                                      <p:cBhvr>
                                        <p:cTn id="8"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7" end="7"/>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8" end="8"/>
                                            </p:txEl>
                                          </p:spTgt>
                                        </p:tgtEl>
                                        <p:attrNameLst>
                                          <p:attrName>style.visibility</p:attrName>
                                        </p:attrNameLst>
                                      </p:cBhvr>
                                      <p:to>
                                        <p:strVal val="visible"/>
                                      </p:to>
                                    </p:set>
                                    <p:animEffect transition="in" filter="fade">
                                      <p:cBhvr>
                                        <p:cTn id="12" dur="2000"/>
                                        <p:tgtEl>
                                          <p:spTgt spid="3">
                                            <p:txEl>
                                              <p:pRg st="8" end="8"/>
                                            </p:txEl>
                                          </p:spTgt>
                                        </p:tgtEl>
                                      </p:cBhvr>
                                    </p:animEffect>
                                    <p:anim calcmode="lin" valueType="num">
                                      <p:cBhvr>
                                        <p:cTn id="13"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8" end="8"/>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9" end="9"/>
                                            </p:txEl>
                                          </p:spTgt>
                                        </p:tgtEl>
                                        <p:attrNameLst>
                                          <p:attrName>style.visibility</p:attrName>
                                        </p:attrNameLst>
                                      </p:cBhvr>
                                      <p:to>
                                        <p:strVal val="visible"/>
                                      </p:to>
                                    </p:set>
                                    <p:animEffect transition="in" filter="fade">
                                      <p:cBhvr>
                                        <p:cTn id="17" dur="2000"/>
                                        <p:tgtEl>
                                          <p:spTgt spid="3">
                                            <p:txEl>
                                              <p:pRg st="9" end="9"/>
                                            </p:txEl>
                                          </p:spTgt>
                                        </p:tgtEl>
                                      </p:cBhvr>
                                    </p:animEffect>
                                    <p:anim calcmode="lin" valueType="num">
                                      <p:cBhvr>
                                        <p:cTn id="18" dur="2000" fill="hold"/>
                                        <p:tgtEl>
                                          <p:spTgt spid="3">
                                            <p:txEl>
                                              <p:pRg st="9" end="9"/>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9" end="9"/>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6629</TotalTime>
  <Words>6650</Words>
  <Application>Microsoft Office PowerPoint</Application>
  <PresentationFormat>Presentación en pantalla (4:3)</PresentationFormat>
  <Paragraphs>249</Paragraphs>
  <Slides>48</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48</vt:i4>
      </vt:variant>
    </vt:vector>
  </HeadingPairs>
  <TitlesOfParts>
    <vt:vector size="54" baseType="lpstr">
      <vt:lpstr>Arial</vt:lpstr>
      <vt:lpstr>Bernard MT Condensed</vt:lpstr>
      <vt:lpstr>Bodoni MT Black</vt:lpstr>
      <vt:lpstr>Bodoni MT Condensed</vt:lpstr>
      <vt:lpstr>Calibri</vt:lpstr>
      <vt:lpstr>Tema de Office</vt:lpstr>
      <vt:lpstr>LUCHAR CONTRA LA CODICIA</vt:lpstr>
      <vt:lpstr>¿Qué es la codicia?</vt:lpstr>
      <vt:lpstr>Presentación de PowerPoint</vt:lpstr>
      <vt:lpstr>Esaú, siendo el primogénito de Isaac,  menospreció la primogenitura por un plato de lentejas.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Les dio carne solamente dos veces, mientras que el maná caía 6 veces en la semana durante 40 años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LUCHAR CONTRA LA CODICIA</dc:title>
  <dc:creator>FAMILIA FIERRO CH</dc:creator>
  <cp:lastModifiedBy>Usuario</cp:lastModifiedBy>
  <cp:revision>218</cp:revision>
  <dcterms:created xsi:type="dcterms:W3CDTF">2014-02-08T07:32:55Z</dcterms:created>
  <dcterms:modified xsi:type="dcterms:W3CDTF">2017-03-22T04:12:03Z</dcterms:modified>
</cp:coreProperties>
</file>